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6.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9.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0.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3.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8" r:id="rId2"/>
  </p:sldMasterIdLst>
  <p:notesMasterIdLst>
    <p:notesMasterId r:id="rId17"/>
  </p:notesMasterIdLst>
  <p:sldIdLst>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57" autoAdjust="0"/>
  </p:normalViewPr>
  <p:slideViewPr>
    <p:cSldViewPr>
      <p:cViewPr varScale="1">
        <p:scale>
          <a:sx n="94" d="100"/>
          <a:sy n="94" d="100"/>
        </p:scale>
        <p:origin x="-212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5E33011-9677-4698-A7C0-64331D272EC7}" type="datetimeFigureOut">
              <a:rPr lang="en-US" smtClean="0"/>
              <a:t>9/13/2017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D73D8E02-8D10-4433-A2AF-CB28C25E6FAF}" type="slidenum">
              <a:rPr lang="en-US" smtClean="0"/>
              <a:t>‹#›</a:t>
            </a:fld>
            <a:endParaRPr lang="en-US"/>
          </a:p>
        </p:txBody>
      </p:sp>
    </p:spTree>
    <p:extLst>
      <p:ext uri="{BB962C8B-B14F-4D97-AF65-F5344CB8AC3E}">
        <p14:creationId xmlns:p14="http://schemas.microsoft.com/office/powerpoint/2010/main" val="2884812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616544-418F-465D-905A-821646958975}"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3664348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616544-418F-465D-905A-821646958975}"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1882733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33B8F09-1267-4E00-AE8E-607C88E1EBF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23198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33B8F09-1267-4E00-AE8E-607C88E1EBF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62850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27AE3DB-66B2-490C-877D-2F85D4634F2F}" type="slidenum">
              <a:rPr lang="en-US" smtClean="0">
                <a:solidFill>
                  <a:prstClr val="black"/>
                </a:solidFill>
              </a:rPr>
              <a:pPr/>
              <a:t>13</a:t>
            </a:fld>
            <a:endParaRPr lang="en-US">
              <a:solidFill>
                <a:prstClr val="black"/>
              </a:solidFill>
            </a:endParaRPr>
          </a:p>
        </p:txBody>
      </p:sp>
      <p:sp>
        <p:nvSpPr>
          <p:cNvPr id="5" name="TextBox 4"/>
          <p:cNvSpPr txBox="1"/>
          <p:nvPr/>
        </p:nvSpPr>
        <p:spPr>
          <a:xfrm>
            <a:off x="1096397" y="4605011"/>
            <a:ext cx="4890747" cy="3538762"/>
          </a:xfrm>
          <a:prstGeom prst="rect">
            <a:avLst/>
          </a:prstGeom>
          <a:noFill/>
        </p:spPr>
        <p:txBody>
          <a:bodyPr wrap="square" lIns="91429" tIns="45715" rIns="91429" bIns="45715" rtlCol="0">
            <a:spAutoFit/>
          </a:bodyPr>
          <a:lstStyle/>
          <a:p>
            <a:r>
              <a:rPr lang="en-US" sz="1100" dirty="0">
                <a:solidFill>
                  <a:prstClr val="black"/>
                </a:solidFill>
              </a:rPr>
              <a:t>Now you want to talk about some value-added services that you have provided </a:t>
            </a:r>
            <a:r>
              <a:rPr lang="en-US" sz="1100">
                <a:solidFill>
                  <a:prstClr val="black"/>
                </a:solidFill>
              </a:rPr>
              <a:t>your clients. </a:t>
            </a:r>
            <a:r>
              <a:rPr lang="en-US" sz="1100" dirty="0">
                <a:solidFill>
                  <a:prstClr val="black"/>
                </a:solidFill>
              </a:rPr>
              <a:t>Services that are a bit out of the ordinary and show the client that you care about them as people because these services are </a:t>
            </a:r>
            <a:r>
              <a:rPr lang="en-US" sz="1100">
                <a:solidFill>
                  <a:prstClr val="black"/>
                </a:solidFill>
              </a:rPr>
              <a:t>more personal. </a:t>
            </a:r>
            <a:endParaRPr lang="en-US" sz="1100" dirty="0">
              <a:solidFill>
                <a:prstClr val="black"/>
              </a:solidFill>
            </a:endParaRPr>
          </a:p>
          <a:p>
            <a:r>
              <a:rPr lang="en-US" sz="1100" dirty="0">
                <a:solidFill>
                  <a:prstClr val="black"/>
                </a:solidFill>
              </a:rPr>
              <a:t>Here are some examples of value-added services that you can provide clients, and the beauty of these services is that they don’t involve a lot of extra effort or costs to </a:t>
            </a:r>
            <a:r>
              <a:rPr lang="en-US" sz="1100">
                <a:solidFill>
                  <a:prstClr val="black"/>
                </a:solidFill>
              </a:rPr>
              <a:t>carry out. </a:t>
            </a:r>
            <a:endParaRPr lang="en-US" sz="1100" dirty="0">
              <a:solidFill>
                <a:prstClr val="black"/>
              </a:solidFill>
            </a:endParaRPr>
          </a:p>
          <a:p>
            <a:r>
              <a:rPr lang="en-US" sz="1100" dirty="0">
                <a:solidFill>
                  <a:prstClr val="black"/>
                </a:solidFill>
              </a:rPr>
              <a:t>The first is IWM which is a meeting that you can facilitate to help clients discuss their wills and estate plans with their </a:t>
            </a:r>
            <a:r>
              <a:rPr lang="en-US" sz="1100">
                <a:solidFill>
                  <a:prstClr val="black"/>
                </a:solidFill>
              </a:rPr>
              <a:t>adult children. </a:t>
            </a:r>
            <a:r>
              <a:rPr lang="en-US" sz="1100" dirty="0">
                <a:solidFill>
                  <a:prstClr val="black"/>
                </a:solidFill>
              </a:rPr>
              <a:t>Research shows that 67% of clients do not discuss their intentions with their </a:t>
            </a:r>
            <a:r>
              <a:rPr lang="en-US" sz="1100">
                <a:solidFill>
                  <a:prstClr val="black"/>
                </a:solidFill>
              </a:rPr>
              <a:t>adult children. </a:t>
            </a:r>
            <a:r>
              <a:rPr lang="en-US" sz="1100" dirty="0">
                <a:solidFill>
                  <a:prstClr val="black"/>
                </a:solidFill>
              </a:rPr>
              <a:t>Avoiding this topic can make a lot of clients lose sleep because they know that it can cause problems with inheritors down </a:t>
            </a:r>
            <a:r>
              <a:rPr lang="en-US" sz="1100">
                <a:solidFill>
                  <a:prstClr val="black"/>
                </a:solidFill>
              </a:rPr>
              <a:t>the road. </a:t>
            </a:r>
            <a:endParaRPr lang="en-US" sz="1100" dirty="0">
              <a:solidFill>
                <a:prstClr val="black"/>
              </a:solidFill>
            </a:endParaRPr>
          </a:p>
          <a:p>
            <a:r>
              <a:rPr lang="en-US" sz="1100" dirty="0">
                <a:solidFill>
                  <a:prstClr val="black"/>
                </a:solidFill>
              </a:rPr>
              <a:t>Another value added service is providing your clients with access to lawyers who can help them set up these </a:t>
            </a:r>
            <a:r>
              <a:rPr lang="en-US" sz="1100">
                <a:solidFill>
                  <a:prstClr val="black"/>
                </a:solidFill>
              </a:rPr>
              <a:t>important documents. </a:t>
            </a:r>
            <a:r>
              <a:rPr lang="en-US" sz="1100" dirty="0">
                <a:solidFill>
                  <a:prstClr val="black"/>
                </a:solidFill>
              </a:rPr>
              <a:t>58% of Canadians do not have a signed will…so there is a need for </a:t>
            </a:r>
            <a:r>
              <a:rPr lang="en-US" sz="1100">
                <a:solidFill>
                  <a:prstClr val="black"/>
                </a:solidFill>
              </a:rPr>
              <a:t>this service.</a:t>
            </a:r>
            <a:endParaRPr lang="en-US" sz="1100" dirty="0">
              <a:solidFill>
                <a:prstClr val="black"/>
              </a:solidFill>
            </a:endParaRPr>
          </a:p>
          <a:p>
            <a:r>
              <a:rPr lang="en-US" sz="1100" dirty="0">
                <a:solidFill>
                  <a:prstClr val="black"/>
                </a:solidFill>
              </a:rPr>
              <a:t>The third example of a value-added service is helping clients work through life </a:t>
            </a:r>
            <a:r>
              <a:rPr lang="en-US" sz="1100">
                <a:solidFill>
                  <a:prstClr val="black"/>
                </a:solidFill>
              </a:rPr>
              <a:t>transition events. </a:t>
            </a:r>
            <a:r>
              <a:rPr lang="en-US" sz="1100" dirty="0">
                <a:solidFill>
                  <a:prstClr val="black"/>
                </a:solidFill>
              </a:rPr>
              <a:t>Sooner or later every client is going to go through some kind of a life </a:t>
            </a:r>
            <a:r>
              <a:rPr lang="en-US" sz="1100">
                <a:solidFill>
                  <a:prstClr val="black"/>
                </a:solidFill>
              </a:rPr>
              <a:t>transition event. </a:t>
            </a:r>
            <a:r>
              <a:rPr lang="en-US" sz="1100" dirty="0">
                <a:solidFill>
                  <a:prstClr val="black"/>
                </a:solidFill>
              </a:rPr>
              <a:t>For example, demographics show that women will outlive men and that means more widows who will be left to manage their own finances which many may never have had to </a:t>
            </a:r>
            <a:r>
              <a:rPr lang="en-US" sz="1100">
                <a:solidFill>
                  <a:prstClr val="black"/>
                </a:solidFill>
              </a:rPr>
              <a:t>handle before. </a:t>
            </a:r>
            <a:r>
              <a:rPr lang="en-US" sz="1100" dirty="0">
                <a:solidFill>
                  <a:prstClr val="black"/>
                </a:solidFill>
              </a:rPr>
              <a:t>As a trusted advisor you will be able to help educate them and set up a budget or maybe a </a:t>
            </a:r>
            <a:r>
              <a:rPr lang="en-US" sz="1100">
                <a:solidFill>
                  <a:prstClr val="black"/>
                </a:solidFill>
              </a:rPr>
              <a:t>financial plan.  </a:t>
            </a:r>
            <a:endParaRPr lang="en-US" sz="1100" dirty="0">
              <a:solidFill>
                <a:prstClr val="black"/>
              </a:solidFill>
            </a:endParaRPr>
          </a:p>
        </p:txBody>
      </p:sp>
    </p:spTree>
    <p:extLst>
      <p:ext uri="{BB962C8B-B14F-4D97-AF65-F5344CB8AC3E}">
        <p14:creationId xmlns:p14="http://schemas.microsoft.com/office/powerpoint/2010/main" val="1228435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33B8F09-1267-4E00-AE8E-607C88E1EBF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26170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2A616544-418F-465D-905A-821646958975}"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664348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27AE3DB-66B2-490C-877D-2F85D4634F2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640675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5668" y="4368346"/>
            <a:ext cx="5283880" cy="4187825"/>
          </a:xfrm>
        </p:spPr>
        <p:txBody>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33B8F09-1267-4E00-AE8E-607C88E1EBF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956548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33B8F09-1267-4E00-AE8E-607C88E1EBF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049864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27AE3DB-66B2-490C-877D-2F85D4634F2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51427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27AE3DB-66B2-490C-877D-2F85D4634F2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640675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49086" y="4422775"/>
            <a:ext cx="5203372" cy="4187825"/>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33B8F09-1267-4E00-AE8E-607C88E1EBF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657558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33B8F09-1267-4E00-AE8E-607C88E1EBF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683159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5459DF8-4A85-40D4-BE8C-7042A1A0FF2E}"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042082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EF89B64-C053-425F-BF02-030F28A4832E}"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857454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C78FD2E-C2C3-413D-8A20-73CDD37AE09E}"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087975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FED46F-7501-4314-987C-A33A28410BEB}" type="datetimeFigureOut">
              <a:rPr lang="en-US" smtClean="0">
                <a:solidFill>
                  <a:prstClr val="black">
                    <a:tint val="75000"/>
                  </a:prstClr>
                </a:solidFill>
              </a:rPr>
              <a:pPr/>
              <a:t>9/13/2017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FE77F0-BCF4-4EF1-908E-AFD6CA6BFE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043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FED46F-7501-4314-987C-A33A28410BEB}" type="datetimeFigureOut">
              <a:rPr lang="en-US" smtClean="0">
                <a:solidFill>
                  <a:prstClr val="black">
                    <a:tint val="75000"/>
                  </a:prstClr>
                </a:solidFill>
              </a:rPr>
              <a:pPr/>
              <a:t>9/13/2017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FE77F0-BCF4-4EF1-908E-AFD6CA6BFE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6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FED46F-7501-4314-987C-A33A28410BEB}" type="datetimeFigureOut">
              <a:rPr lang="en-US" smtClean="0">
                <a:solidFill>
                  <a:prstClr val="black">
                    <a:tint val="75000"/>
                  </a:prstClr>
                </a:solidFill>
              </a:rPr>
              <a:pPr/>
              <a:t>9/13/2017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FE77F0-BCF4-4EF1-908E-AFD6CA6BFE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341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FED46F-7501-4314-987C-A33A28410BEB}" type="datetimeFigureOut">
              <a:rPr lang="en-US" smtClean="0">
                <a:solidFill>
                  <a:prstClr val="black">
                    <a:tint val="75000"/>
                  </a:prstClr>
                </a:solidFill>
              </a:rPr>
              <a:pPr/>
              <a:t>9/13/2017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FE77F0-BCF4-4EF1-908E-AFD6CA6BFE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293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FED46F-7501-4314-987C-A33A28410BEB}" type="datetimeFigureOut">
              <a:rPr lang="en-US" smtClean="0">
                <a:solidFill>
                  <a:prstClr val="black">
                    <a:tint val="75000"/>
                  </a:prstClr>
                </a:solidFill>
              </a:rPr>
              <a:pPr/>
              <a:t>9/13/2017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FE77F0-BCF4-4EF1-908E-AFD6CA6BFE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004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FED46F-7501-4314-987C-A33A28410BEB}" type="datetimeFigureOut">
              <a:rPr lang="en-US" smtClean="0">
                <a:solidFill>
                  <a:prstClr val="black">
                    <a:tint val="75000"/>
                  </a:prstClr>
                </a:solidFill>
              </a:rPr>
              <a:pPr/>
              <a:t>9/13/2017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FE77F0-BCF4-4EF1-908E-AFD6CA6BFE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341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FED46F-7501-4314-987C-A33A28410BEB}" type="datetimeFigureOut">
              <a:rPr lang="en-US" smtClean="0">
                <a:solidFill>
                  <a:prstClr val="black">
                    <a:tint val="75000"/>
                  </a:prstClr>
                </a:solidFill>
              </a:rPr>
              <a:pPr/>
              <a:t>9/13/2017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FE77F0-BCF4-4EF1-908E-AFD6CA6BFE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105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FED46F-7501-4314-987C-A33A28410BEB}" type="datetimeFigureOut">
              <a:rPr lang="en-US" smtClean="0">
                <a:solidFill>
                  <a:prstClr val="black">
                    <a:tint val="75000"/>
                  </a:prstClr>
                </a:solidFill>
              </a:rPr>
              <a:pPr/>
              <a:t>9/13/2017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FE77F0-BCF4-4EF1-908E-AFD6CA6BFE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847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E2059ABD-D322-4121-8062-3C18E46E281A}"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570350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FED46F-7501-4314-987C-A33A28410BEB}" type="datetimeFigureOut">
              <a:rPr lang="en-US" smtClean="0">
                <a:solidFill>
                  <a:prstClr val="black">
                    <a:tint val="75000"/>
                  </a:prstClr>
                </a:solidFill>
              </a:rPr>
              <a:pPr/>
              <a:t>9/13/2017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FE77F0-BCF4-4EF1-908E-AFD6CA6BFE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16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FED46F-7501-4314-987C-A33A28410BEB}" type="datetimeFigureOut">
              <a:rPr lang="en-US" smtClean="0">
                <a:solidFill>
                  <a:prstClr val="black">
                    <a:tint val="75000"/>
                  </a:prstClr>
                </a:solidFill>
              </a:rPr>
              <a:pPr/>
              <a:t>9/13/2017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FE77F0-BCF4-4EF1-908E-AFD6CA6BFE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764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FED46F-7501-4314-987C-A33A28410BEB}" type="datetimeFigureOut">
              <a:rPr lang="en-US" smtClean="0">
                <a:solidFill>
                  <a:prstClr val="black">
                    <a:tint val="75000"/>
                  </a:prstClr>
                </a:solidFill>
              </a:rPr>
              <a:pPr/>
              <a:t>9/13/2017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FE77F0-BCF4-4EF1-908E-AFD6CA6BFE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844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1168400"/>
            <a:ext cx="7785100" cy="5346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6539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C2F881C-164F-4060-A587-74E606085F6D}"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19357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2A181A1F-6488-4FBE-9C86-17B6D673520E}"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5502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B6DA60B8-6586-485C-8ABC-B5CE8A8126A8}"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67969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568717B8-7EE8-4AF1-8ADE-CDF6DDFB3D15}"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94811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6A5114EF-6F5F-4EC6-A1B2-E371202E5E13}"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941632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ED69C3A3-4CD8-490D-8D06-019A1FB26AE3}"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867308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541B763E-4FEA-4203-A706-04C8168AF3B9}"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94731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2995200-C73C-486F-B2B7-38E06CE4B244}"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8545583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ED46F-7501-4314-987C-A33A28410BEB}" type="datetimeFigureOut">
              <a:rPr lang="en-US" smtClean="0">
                <a:solidFill>
                  <a:prstClr val="black">
                    <a:tint val="75000"/>
                  </a:prstClr>
                </a:solidFill>
              </a:rPr>
              <a:pPr/>
              <a:t>9/13/2017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E77F0-BCF4-4EF1-908E-AFD6CA6BFE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14169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1.png"/><Relationship Id="rId4" Type="http://schemas.openxmlformats.org/officeDocument/2006/relationships/tags" Target="../tags/tag4.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tags" Target="../tags/tag81.xml"/><Relationship Id="rId18" Type="http://schemas.openxmlformats.org/officeDocument/2006/relationships/image" Target="../media/image10.jpeg"/><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tags" Target="../tags/tag80.xml"/><Relationship Id="rId17" Type="http://schemas.openxmlformats.org/officeDocument/2006/relationships/image" Target="../media/image9.jpeg"/><Relationship Id="rId2" Type="http://schemas.openxmlformats.org/officeDocument/2006/relationships/tags" Target="../tags/tag70.xml"/><Relationship Id="rId16" Type="http://schemas.openxmlformats.org/officeDocument/2006/relationships/image" Target="../media/image8.jpeg"/><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5" Type="http://schemas.openxmlformats.org/officeDocument/2006/relationships/tags" Target="../tags/tag73.xml"/><Relationship Id="rId15" Type="http://schemas.openxmlformats.org/officeDocument/2006/relationships/notesSlide" Target="../notesSlides/notesSlide10.xml"/><Relationship Id="rId10" Type="http://schemas.openxmlformats.org/officeDocument/2006/relationships/tags" Target="../tags/tag78.xml"/><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slideLayout" Target="../slideLayouts/slideLayout13.xml"/><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tags" Target="../tags/tag93.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5" Type="http://schemas.openxmlformats.org/officeDocument/2006/relationships/tags" Target="../tags/tag86.xml"/><Relationship Id="rId15" Type="http://schemas.openxmlformats.org/officeDocument/2006/relationships/image" Target="../media/image11.png"/><Relationship Id="rId10" Type="http://schemas.openxmlformats.org/officeDocument/2006/relationships/tags" Target="../tags/tag91.xml"/><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image" Target="../media/image14.jpeg"/><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image" Target="../media/image13.jpe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image" Target="../media/image12.jpeg"/><Relationship Id="rId5" Type="http://schemas.openxmlformats.org/officeDocument/2006/relationships/tags" Target="../tags/tag98.xml"/><Relationship Id="rId10" Type="http://schemas.openxmlformats.org/officeDocument/2006/relationships/notesSlide" Target="../notesSlides/notesSlide13.xml"/><Relationship Id="rId4" Type="http://schemas.openxmlformats.org/officeDocument/2006/relationships/tags" Target="../tags/tag97.xml"/><Relationship Id="rId9"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image" Target="../media/image15.jpe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10.xml"/><Relationship Id="rId7"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23.xml"/><Relationship Id="rId7" Type="http://schemas.openxmlformats.org/officeDocument/2006/relationships/notesSlide" Target="../notesSlides/notesSlide4.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13.xml"/><Relationship Id="rId5" Type="http://schemas.openxmlformats.org/officeDocument/2006/relationships/tags" Target="../tags/tag25.xml"/><Relationship Id="rId4" Type="http://schemas.openxmlformats.org/officeDocument/2006/relationships/tags" Target="../tags/tag24.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8.xml"/><Relationship Id="rId7" Type="http://schemas.openxmlformats.org/officeDocument/2006/relationships/notesSlide" Target="../notesSlides/notesSlide5.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18.xml"/><Relationship Id="rId5" Type="http://schemas.openxmlformats.org/officeDocument/2006/relationships/tags" Target="../tags/tag30.xml"/><Relationship Id="rId4" Type="http://schemas.openxmlformats.org/officeDocument/2006/relationships/tags" Target="../tags/tag29.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tags" Target="../tags/tag48.xml"/><Relationship Id="rId26" Type="http://schemas.openxmlformats.org/officeDocument/2006/relationships/notesSlide" Target="../notesSlides/notesSlide6.xml"/><Relationship Id="rId3" Type="http://schemas.openxmlformats.org/officeDocument/2006/relationships/tags" Target="../tags/tag33.xml"/><Relationship Id="rId21" Type="http://schemas.openxmlformats.org/officeDocument/2006/relationships/tags" Target="../tags/tag51.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5" Type="http://schemas.openxmlformats.org/officeDocument/2006/relationships/slideLayout" Target="../slideLayouts/slideLayout13.xml"/><Relationship Id="rId2" Type="http://schemas.openxmlformats.org/officeDocument/2006/relationships/tags" Target="../tags/tag32.xml"/><Relationship Id="rId16" Type="http://schemas.openxmlformats.org/officeDocument/2006/relationships/tags" Target="../tags/tag46.xml"/><Relationship Id="rId20" Type="http://schemas.openxmlformats.org/officeDocument/2006/relationships/tags" Target="../tags/tag50.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24" Type="http://schemas.openxmlformats.org/officeDocument/2006/relationships/tags" Target="../tags/tag54.xml"/><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tags" Target="../tags/tag53.xml"/><Relationship Id="rId28" Type="http://schemas.openxmlformats.org/officeDocument/2006/relationships/image" Target="../media/image6.png"/><Relationship Id="rId10" Type="http://schemas.openxmlformats.org/officeDocument/2006/relationships/tags" Target="../tags/tag40.xml"/><Relationship Id="rId19" Type="http://schemas.openxmlformats.org/officeDocument/2006/relationships/tags" Target="../tags/tag49.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tags" Target="../tags/tag52.xml"/><Relationship Id="rId27"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notesSlide" Target="../notesSlides/notesSlide7.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slideLayout" Target="../slideLayouts/slideLayout18.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7.png"/><Relationship Id="rId5" Type="http://schemas.openxmlformats.org/officeDocument/2006/relationships/notesSlide" Target="../notesSlides/notesSlide9.xml"/><Relationship Id="rId4"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0" y="5611091"/>
            <a:ext cx="9144000" cy="12469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custDataLst>
              <p:tags r:id="rId2"/>
            </p:custDataLst>
          </p:nvPr>
        </p:nvSpPr>
        <p:spPr>
          <a:xfrm>
            <a:off x="0" y="0"/>
            <a:ext cx="91440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custDataLst>
              <p:tags r:id="rId3"/>
            </p:custDataLst>
          </p:nvPr>
        </p:nvSpPr>
        <p:spPr>
          <a:xfrm>
            <a:off x="443368" y="2910467"/>
            <a:ext cx="4114800" cy="477054"/>
          </a:xfrm>
          <a:prstGeom prst="rect">
            <a:avLst/>
          </a:prstGeom>
          <a:noFill/>
        </p:spPr>
        <p:txBody>
          <a:bodyPr wrap="square" rtlCol="0">
            <a:spAutoFit/>
          </a:bodyPr>
          <a:lstStyle/>
          <a:p>
            <a:r>
              <a:rPr lang="en-US" sz="2500" spc="-150" dirty="0" err="1" smtClean="0">
                <a:solidFill>
                  <a:srgbClr val="063369"/>
                </a:solidFill>
                <a:latin typeface="Franklin Gothic Book" panose="020B0503020102020204" pitchFamily="34" charset="0"/>
              </a:rPr>
              <a:t>Examen</a:t>
            </a:r>
            <a:r>
              <a:rPr lang="en-US" sz="2500" spc="-150" dirty="0" smtClean="0">
                <a:solidFill>
                  <a:srgbClr val="063369"/>
                </a:solidFill>
                <a:latin typeface="Franklin Gothic Book" panose="020B0503020102020204" pitchFamily="34" charset="0"/>
              </a:rPr>
              <a:t> des </a:t>
            </a:r>
            <a:r>
              <a:rPr lang="en-US" sz="2500" spc="-150" dirty="0" err="1" smtClean="0">
                <a:solidFill>
                  <a:srgbClr val="063369"/>
                </a:solidFill>
                <a:latin typeface="Franklin Gothic Book" panose="020B0503020102020204" pitchFamily="34" charset="0"/>
              </a:rPr>
              <a:t>progrès</a:t>
            </a:r>
            <a:r>
              <a:rPr lang="en-US" sz="2500" spc="-150" dirty="0" smtClean="0">
                <a:solidFill>
                  <a:srgbClr val="063369"/>
                </a:solidFill>
                <a:latin typeface="Franklin Gothic Book" panose="020B0503020102020204" pitchFamily="34" charset="0"/>
              </a:rPr>
              <a:t> avec   </a:t>
            </a:r>
          </a:p>
        </p:txBody>
      </p:sp>
      <p:sp>
        <p:nvSpPr>
          <p:cNvPr id="11" name="TextBox 10"/>
          <p:cNvSpPr txBox="1"/>
          <p:nvPr>
            <p:custDataLst>
              <p:tags r:id="rId4"/>
            </p:custDataLst>
          </p:nvPr>
        </p:nvSpPr>
        <p:spPr>
          <a:xfrm>
            <a:off x="401800" y="3310500"/>
            <a:ext cx="7356764" cy="800219"/>
          </a:xfrm>
          <a:prstGeom prst="rect">
            <a:avLst/>
          </a:prstGeom>
          <a:noFill/>
        </p:spPr>
        <p:txBody>
          <a:bodyPr wrap="square" rtlCol="0">
            <a:spAutoFit/>
          </a:bodyPr>
          <a:lstStyle/>
          <a:p>
            <a:r>
              <a:rPr lang="en-US" sz="4600" dirty="0" smtClean="0">
                <a:solidFill>
                  <a:srgbClr val="063369"/>
                </a:solidFill>
                <a:latin typeface="Franklin Gothic Demi" panose="020B0703020102020204" pitchFamily="34" charset="0"/>
              </a:rPr>
              <a:t>LA FAMILLE BEAUDOIN </a:t>
            </a:r>
          </a:p>
        </p:txBody>
      </p:sp>
      <p:cxnSp>
        <p:nvCxnSpPr>
          <p:cNvPr id="12" name="Straight Connector 11"/>
          <p:cNvCxnSpPr/>
          <p:nvPr>
            <p:custDataLst>
              <p:tags r:id="rId5"/>
            </p:custDataLst>
          </p:nvPr>
        </p:nvCxnSpPr>
        <p:spPr>
          <a:xfrm>
            <a:off x="-27705" y="4161633"/>
            <a:ext cx="6483923" cy="0"/>
          </a:xfrm>
          <a:prstGeom prst="line">
            <a:avLst/>
          </a:prstGeom>
          <a:ln w="38100">
            <a:solidFill>
              <a:srgbClr val="063369"/>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custDataLst>
              <p:tags r:id="rId6"/>
            </p:custDataLst>
          </p:nvPr>
        </p:nvSpPr>
        <p:spPr>
          <a:xfrm>
            <a:off x="595768" y="4340124"/>
            <a:ext cx="4114800" cy="430887"/>
          </a:xfrm>
          <a:prstGeom prst="rect">
            <a:avLst/>
          </a:prstGeom>
          <a:noFill/>
        </p:spPr>
        <p:txBody>
          <a:bodyPr wrap="square" rtlCol="0">
            <a:spAutoFit/>
          </a:bodyPr>
          <a:lstStyle/>
          <a:p>
            <a:r>
              <a:rPr lang="en-US" sz="2200" spc="-150" dirty="0" err="1" smtClean="0">
                <a:solidFill>
                  <a:srgbClr val="063369"/>
                </a:solidFill>
                <a:latin typeface="Franklin Gothic Book" panose="020B0503020102020204" pitchFamily="34" charset="0"/>
              </a:rPr>
              <a:t>Préparé</a:t>
            </a:r>
            <a:r>
              <a:rPr lang="en-US" sz="2200" spc="-150" dirty="0" smtClean="0">
                <a:solidFill>
                  <a:srgbClr val="063369"/>
                </a:solidFill>
                <a:latin typeface="Franklin Gothic Book" panose="020B0503020102020204" pitchFamily="34" charset="0"/>
              </a:rPr>
              <a:t> par : Jean </a:t>
            </a:r>
            <a:r>
              <a:rPr lang="en-US" sz="2200" spc="-150" dirty="0" err="1" smtClean="0">
                <a:solidFill>
                  <a:srgbClr val="063369"/>
                </a:solidFill>
                <a:latin typeface="Franklin Gothic Book" panose="020B0503020102020204" pitchFamily="34" charset="0"/>
              </a:rPr>
              <a:t>Conseiller</a:t>
            </a:r>
            <a:r>
              <a:rPr lang="en-US" sz="2200" spc="-150" dirty="0" smtClean="0">
                <a:solidFill>
                  <a:srgbClr val="063369"/>
                </a:solidFill>
                <a:latin typeface="Franklin Gothic Book" panose="020B0503020102020204" pitchFamily="34" charset="0"/>
              </a:rPr>
              <a:t> </a:t>
            </a:r>
          </a:p>
        </p:txBody>
      </p:sp>
      <p:grpSp>
        <p:nvGrpSpPr>
          <p:cNvPr id="18" name="Group 17"/>
          <p:cNvGrpSpPr/>
          <p:nvPr>
            <p:custDataLst>
              <p:tags r:id="rId7"/>
            </p:custDataLst>
          </p:nvPr>
        </p:nvGrpSpPr>
        <p:grpSpPr>
          <a:xfrm>
            <a:off x="3628571" y="886355"/>
            <a:ext cx="5536210" cy="939036"/>
            <a:chOff x="3832622" y="886355"/>
            <a:chExt cx="5332158" cy="939036"/>
          </a:xfrm>
        </p:grpSpPr>
        <p:sp>
          <p:nvSpPr>
            <p:cNvPr id="20" name="Rectangle 19"/>
            <p:cNvSpPr/>
            <p:nvPr/>
          </p:nvSpPr>
          <p:spPr>
            <a:xfrm>
              <a:off x="4267200" y="889217"/>
              <a:ext cx="4876800" cy="936174"/>
            </a:xfrm>
            <a:prstGeom prst="rect">
              <a:avLst/>
            </a:prstGeom>
            <a:solidFill>
              <a:srgbClr val="B1D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4440970" y="1005329"/>
              <a:ext cx="4723810" cy="615553"/>
            </a:xfrm>
            <a:prstGeom prst="rect">
              <a:avLst/>
            </a:prstGeom>
            <a:solidFill>
              <a:srgbClr val="B1D2DB"/>
            </a:solidFill>
          </p:spPr>
          <p:txBody>
            <a:bodyPr wrap="square" rtlCol="0">
              <a:spAutoFit/>
            </a:bodyPr>
            <a:lstStyle/>
            <a:p>
              <a:pPr algn="r"/>
              <a:r>
                <a:rPr lang="en-US" sz="3400" spc="-150" dirty="0" smtClean="0">
                  <a:solidFill>
                    <a:prstClr val="white"/>
                  </a:solidFill>
                  <a:latin typeface="Franklin Gothic Book" panose="020B0503020102020204" pitchFamily="34" charset="0"/>
                  <a:cs typeface="Arial" panose="020B0604020202020204" pitchFamily="34" charset="0"/>
                </a:rPr>
                <a:t>XYZ </a:t>
              </a:r>
              <a:r>
                <a:rPr lang="en-US" sz="3400" spc="-150" dirty="0" err="1" smtClean="0">
                  <a:solidFill>
                    <a:prstClr val="white"/>
                  </a:solidFill>
                  <a:latin typeface="Franklin Gothic Book" panose="020B0503020102020204" pitchFamily="34" charset="0"/>
                  <a:cs typeface="Arial" panose="020B0604020202020204" pitchFamily="34" charset="0"/>
                </a:rPr>
                <a:t>Gestion</a:t>
              </a:r>
              <a:r>
                <a:rPr lang="en-US" sz="3400" spc="-150" dirty="0" smtClean="0">
                  <a:solidFill>
                    <a:prstClr val="white"/>
                  </a:solidFill>
                  <a:latin typeface="Franklin Gothic Book" panose="020B0503020102020204" pitchFamily="34" charset="0"/>
                  <a:cs typeface="Arial" panose="020B0604020202020204" pitchFamily="34" charset="0"/>
                </a:rPr>
                <a:t> de </a:t>
              </a:r>
              <a:r>
                <a:rPr lang="en-US" sz="3400" spc="-150" dirty="0" err="1" smtClean="0">
                  <a:solidFill>
                    <a:prstClr val="white"/>
                  </a:solidFill>
                  <a:latin typeface="Franklin Gothic Book" panose="020B0503020102020204" pitchFamily="34" charset="0"/>
                  <a:cs typeface="Arial" panose="020B0604020202020204" pitchFamily="34" charset="0"/>
                </a:rPr>
                <a:t>patrimoine</a:t>
              </a:r>
              <a:r>
                <a:rPr lang="en-US" sz="3400" spc="-150" dirty="0" smtClean="0">
                  <a:solidFill>
                    <a:prstClr val="white"/>
                  </a:solidFill>
                  <a:latin typeface="Franklin Gothic Book" panose="020B0503020102020204" pitchFamily="34" charset="0"/>
                  <a:cs typeface="Arial" panose="020B0604020202020204" pitchFamily="34" charset="0"/>
                </a:rPr>
                <a:t> </a:t>
              </a:r>
            </a:p>
          </p:txBody>
        </p:sp>
        <p:pic>
          <p:nvPicPr>
            <p:cNvPr id="21"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2622" y="886355"/>
              <a:ext cx="920658" cy="939036"/>
            </a:xfrm>
            <a:prstGeom prst="rect">
              <a:avLst/>
            </a:prstGeom>
            <a:solidFill>
              <a:schemeClr val="bg1">
                <a:lumMod val="50000"/>
              </a:schemeClr>
            </a:solidFill>
            <a:ln>
              <a:noFill/>
            </a:ln>
            <a:extLst/>
          </p:spPr>
        </p:pic>
      </p:grpSp>
    </p:spTree>
    <p:extLst>
      <p:ext uri="{BB962C8B-B14F-4D97-AF65-F5344CB8AC3E}">
        <p14:creationId xmlns:p14="http://schemas.microsoft.com/office/powerpoint/2010/main" val="3947848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0" y="11527"/>
            <a:ext cx="9144000" cy="69353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Text Placeholder 3"/>
          <p:cNvSpPr txBox="1">
            <a:spLocks/>
          </p:cNvSpPr>
          <p:nvPr>
            <p:custDataLst>
              <p:tags r:id="rId2"/>
            </p:custDataLst>
          </p:nvPr>
        </p:nvSpPr>
        <p:spPr>
          <a:xfrm>
            <a:off x="18846" y="-55420"/>
            <a:ext cx="9125154" cy="1138935"/>
          </a:xfrm>
          <a:prstGeom prst="rect">
            <a:avLst/>
          </a:prstGeom>
        </p:spPr>
        <p:txBody>
          <a:bodyPr vert="horz" lIns="88778" tIns="44390" rIns="88778" bIns="44390" rtlCol="0" anchor="ctr">
            <a:normAutofit/>
          </a:bodyPr>
          <a:lstStyle>
            <a:lvl1pPr marL="487672" indent="-487672" algn="l" defTabSz="1300460" rtl="0" eaLnBrk="1" latinLnBrk="0" hangingPunct="1">
              <a:spcBef>
                <a:spcPct val="20000"/>
              </a:spcBef>
              <a:buFont typeface="Arial" panose="020B0604020202020204" pitchFamily="34" charset="0"/>
              <a:buChar char="•"/>
              <a:defRPr sz="4200" b="0" kern="1200" baseline="0">
                <a:solidFill>
                  <a:schemeClr val="bg1"/>
                </a:solidFill>
                <a:latin typeface="Century Gothic" panose="020B0502020202020204" pitchFamily="34" charset="0"/>
                <a:ea typeface="+mn-ea"/>
                <a:cs typeface="+mn-cs"/>
              </a:defRPr>
            </a:lvl1pPr>
            <a:lvl2pPr marL="1056623" indent="-406394"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2pPr>
            <a:lvl3pPr marL="1625575"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3pPr>
            <a:lvl4pPr marL="227580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4pPr>
            <a:lvl5pPr marL="292603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5pPr>
            <a:lvl6pPr marL="357626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FR" sz="3200" dirty="0">
                <a:solidFill>
                  <a:srgbClr val="001B54"/>
                </a:solidFill>
                <a:latin typeface="Franklin Gothic Demi" panose="020B0703020102020204" pitchFamily="34" charset="0"/>
                <a:sym typeface="Helvetica Light" charset="0"/>
              </a:rPr>
              <a:t>Examen de vos coûts d'investissement </a:t>
            </a:r>
          </a:p>
        </p:txBody>
      </p:sp>
      <p:sp>
        <p:nvSpPr>
          <p:cNvPr id="6" name="Text Box 3"/>
          <p:cNvSpPr txBox="1">
            <a:spLocks noChangeArrowheads="1"/>
          </p:cNvSpPr>
          <p:nvPr>
            <p:custDataLst>
              <p:tags r:id="rId3"/>
            </p:custDataLst>
          </p:nvPr>
        </p:nvSpPr>
        <p:spPr bwMode="auto">
          <a:xfrm>
            <a:off x="488950" y="1236956"/>
            <a:ext cx="8382000" cy="356394"/>
          </a:xfrm>
          <a:prstGeom prst="rect">
            <a:avLst/>
          </a:prstGeom>
          <a:noFill/>
          <a:ln>
            <a:noFill/>
          </a:ln>
          <a:effectLst/>
        </p:spPr>
        <p:txBody>
          <a:bodyPr vert="horz" wrap="square" lIns="36576" tIns="36576" rIns="36576" bIns="36576" numCol="1" anchor="t" anchorCtr="0" compatLnSpc="1">
            <a:prstTxWarp prst="textNoShape">
              <a:avLst/>
            </a:prstTxWarp>
          </a:bodyPr>
          <a:lstStyle/>
          <a:p>
            <a:r>
              <a:rPr lang="en-US" altLang="en-US" sz="2000" dirty="0" smtClean="0">
                <a:solidFill>
                  <a:srgbClr val="000000"/>
                </a:solidFill>
                <a:latin typeface="Franklin Gothic Demi Cond" panose="020B0706030402020204" pitchFamily="34" charset="0"/>
                <a:ea typeface="Roboto Light" panose="02000000000000000000" pitchFamily="2" charset="0"/>
                <a:cs typeface="Arial" pitchFamily="34" charset="0"/>
              </a:rPr>
              <a:t>Placement de ___________ $ </a:t>
            </a:r>
            <a:r>
              <a:rPr lang="en-US" altLang="en-US" sz="2000" dirty="0" err="1" smtClean="0">
                <a:solidFill>
                  <a:srgbClr val="000000"/>
                </a:solidFill>
                <a:latin typeface="Franklin Gothic Demi Cond" panose="020B0706030402020204" pitchFamily="34" charset="0"/>
                <a:ea typeface="Roboto Light" panose="02000000000000000000" pitchFamily="2" charset="0"/>
                <a:cs typeface="Arial" pitchFamily="34" charset="0"/>
              </a:rPr>
              <a:t>comportant</a:t>
            </a:r>
            <a:r>
              <a:rPr lang="en-US" altLang="en-US" sz="2000" dirty="0">
                <a:solidFill>
                  <a:srgbClr val="000000"/>
                </a:solidFill>
                <a:latin typeface="Franklin Gothic Demi Cond" panose="020B0706030402020204" pitchFamily="34" charset="0"/>
                <a:ea typeface="Roboto Light" panose="02000000000000000000" pitchFamily="2" charset="0"/>
                <a:cs typeface="Arial" pitchFamily="34" charset="0"/>
              </a:rPr>
              <a:t> </a:t>
            </a:r>
            <a:r>
              <a:rPr lang="en-US" altLang="en-US" sz="2000" dirty="0" smtClean="0">
                <a:solidFill>
                  <a:srgbClr val="000000"/>
                </a:solidFill>
                <a:latin typeface="Franklin Gothic Demi Cond" panose="020B0706030402020204" pitchFamily="34" charset="0"/>
                <a:ea typeface="Roboto Light" panose="02000000000000000000" pitchFamily="2" charset="0"/>
                <a:cs typeface="Arial" pitchFamily="34" charset="0"/>
              </a:rPr>
              <a:t>un RFG de  _____$ par </a:t>
            </a:r>
            <a:r>
              <a:rPr lang="en-US" altLang="en-US" sz="2000" dirty="0" err="1" smtClean="0">
                <a:solidFill>
                  <a:srgbClr val="000000"/>
                </a:solidFill>
                <a:latin typeface="Franklin Gothic Demi Cond" panose="020B0706030402020204" pitchFamily="34" charset="0"/>
                <a:ea typeface="Roboto Light" panose="02000000000000000000" pitchFamily="2" charset="0"/>
                <a:cs typeface="Arial" pitchFamily="34" charset="0"/>
              </a:rPr>
              <a:t>année</a:t>
            </a:r>
            <a:r>
              <a:rPr lang="en-US" altLang="en-US" sz="2000" dirty="0" smtClean="0">
                <a:solidFill>
                  <a:srgbClr val="000000"/>
                </a:solidFill>
                <a:latin typeface="Franklin Gothic Demi Cond" panose="020B0706030402020204" pitchFamily="34" charset="0"/>
                <a:ea typeface="Roboto Light" panose="02000000000000000000" pitchFamily="2" charset="0"/>
                <a:cs typeface="Arial" pitchFamily="34" charset="0"/>
              </a:rPr>
              <a:t> (____%)</a:t>
            </a:r>
            <a:endParaRPr lang="en-US" altLang="en-US" sz="2000" dirty="0">
              <a:solidFill>
                <a:srgbClr val="000000"/>
              </a:solidFill>
              <a:latin typeface="Franklin Gothic Demi Cond" panose="020B0706030402020204" pitchFamily="34" charset="0"/>
              <a:ea typeface="Roboto Light" panose="02000000000000000000" pitchFamily="2" charset="0"/>
              <a:cs typeface="Arial" pitchFamily="34" charset="0"/>
            </a:endParaRPr>
          </a:p>
        </p:txBody>
      </p:sp>
      <p:sp>
        <p:nvSpPr>
          <p:cNvPr id="7" name="Text Box 2"/>
          <p:cNvSpPr txBox="1">
            <a:spLocks noChangeArrowheads="1"/>
          </p:cNvSpPr>
          <p:nvPr>
            <p:custDataLst>
              <p:tags r:id="rId4"/>
            </p:custDataLst>
          </p:nvPr>
        </p:nvSpPr>
        <p:spPr bwMode="auto">
          <a:xfrm>
            <a:off x="365525" y="1956487"/>
            <a:ext cx="2422125" cy="335815"/>
          </a:xfrm>
          <a:prstGeom prst="rect">
            <a:avLst/>
          </a:prstGeom>
          <a:solidFill>
            <a:srgbClr val="B1D2DB"/>
          </a:solidFill>
          <a:ln>
            <a:noFill/>
          </a:ln>
          <a:effectLst/>
        </p:spPr>
        <p:txBody>
          <a:bodyPr vert="horz" wrap="square" lIns="0" tIns="0" rIns="0" bIns="0" numCol="1" anchor="ctr" anchorCtr="0" compatLnSpc="1">
            <a:prstTxWarp prst="textNoShape">
              <a:avLst/>
            </a:prstTxWarp>
          </a:bodyPr>
          <a:lstStyle/>
          <a:p>
            <a:pPr algn="ctr">
              <a:defRPr/>
            </a:pPr>
            <a:r>
              <a:rPr lang="en-US" altLang="en-US" sz="1700" kern="0" dirty="0" smtClean="0">
                <a:solidFill>
                  <a:prstClr val="black"/>
                </a:solidFill>
                <a:latin typeface="Franklin Gothic Demi Cond" panose="020B0706030402020204" pitchFamily="34" charset="0"/>
                <a:cs typeface="Arial" pitchFamily="34" charset="0"/>
              </a:rPr>
              <a:t>  Placements </a:t>
            </a:r>
            <a:r>
              <a:rPr lang="en-US" altLang="en-US" sz="1700" kern="0" dirty="0">
                <a:solidFill>
                  <a:prstClr val="black"/>
                </a:solidFill>
                <a:latin typeface="Franklin Gothic Demi Cond" panose="020B0706030402020204" pitchFamily="34" charset="0"/>
                <a:cs typeface="Arial" pitchFamily="34" charset="0"/>
              </a:rPr>
              <a:t>CI</a:t>
            </a:r>
            <a:endParaRPr lang="en-US" altLang="en-US" sz="1700" kern="0" dirty="0" smtClean="0">
              <a:solidFill>
                <a:prstClr val="black"/>
              </a:solidFill>
              <a:latin typeface="Franklin Gothic Demi Cond" panose="020B0706030402020204" pitchFamily="34" charset="0"/>
              <a:cs typeface="Arial" pitchFamily="34" charset="0"/>
            </a:endParaRPr>
          </a:p>
        </p:txBody>
      </p:sp>
      <p:sp>
        <p:nvSpPr>
          <p:cNvPr id="8" name="Text Box 2"/>
          <p:cNvSpPr txBox="1">
            <a:spLocks noChangeArrowheads="1"/>
          </p:cNvSpPr>
          <p:nvPr>
            <p:custDataLst>
              <p:tags r:id="rId5"/>
            </p:custDataLst>
          </p:nvPr>
        </p:nvSpPr>
        <p:spPr bwMode="auto">
          <a:xfrm>
            <a:off x="3506987" y="1979739"/>
            <a:ext cx="2422125" cy="335815"/>
          </a:xfrm>
          <a:prstGeom prst="rect">
            <a:avLst/>
          </a:prstGeom>
          <a:solidFill>
            <a:srgbClr val="B1D2DB"/>
          </a:solidFill>
          <a:ln>
            <a:noFill/>
          </a:ln>
          <a:effectLst/>
        </p:spPr>
        <p:txBody>
          <a:bodyPr vert="horz" wrap="square" lIns="0" tIns="0" rIns="0" bIns="0" numCol="1" anchor="ctr" anchorCtr="0" compatLnSpc="1">
            <a:prstTxWarp prst="textNoShape">
              <a:avLst/>
            </a:prstTxWarp>
          </a:bodyPr>
          <a:lstStyle/>
          <a:p>
            <a:pPr algn="ctr">
              <a:defRPr/>
            </a:pPr>
            <a:r>
              <a:rPr lang="en-US" altLang="en-US" sz="1700" kern="0" dirty="0" smtClean="0">
                <a:solidFill>
                  <a:prstClr val="black"/>
                </a:solidFill>
                <a:latin typeface="Franklin Gothic Demi Cond" panose="020B0706030402020204" pitchFamily="34" charset="0"/>
                <a:cs typeface="Arial" pitchFamily="34" charset="0"/>
              </a:rPr>
              <a:t>  Courtier</a:t>
            </a:r>
          </a:p>
        </p:txBody>
      </p:sp>
      <p:sp>
        <p:nvSpPr>
          <p:cNvPr id="9" name="Text Box 2"/>
          <p:cNvSpPr txBox="1">
            <a:spLocks noChangeArrowheads="1"/>
          </p:cNvSpPr>
          <p:nvPr>
            <p:custDataLst>
              <p:tags r:id="rId6"/>
            </p:custDataLst>
          </p:nvPr>
        </p:nvSpPr>
        <p:spPr bwMode="auto">
          <a:xfrm>
            <a:off x="6455175" y="1962091"/>
            <a:ext cx="2422125" cy="335815"/>
          </a:xfrm>
          <a:prstGeom prst="rect">
            <a:avLst/>
          </a:prstGeom>
          <a:solidFill>
            <a:srgbClr val="B1D2DB"/>
          </a:solidFill>
          <a:ln>
            <a:noFill/>
          </a:ln>
          <a:effectLst/>
        </p:spPr>
        <p:txBody>
          <a:bodyPr vert="horz" wrap="square" lIns="0" tIns="0" rIns="0" bIns="0" numCol="1" anchor="ctr" anchorCtr="0" compatLnSpc="1">
            <a:prstTxWarp prst="textNoShape">
              <a:avLst/>
            </a:prstTxWarp>
          </a:bodyPr>
          <a:lstStyle/>
          <a:p>
            <a:pPr algn="ctr">
              <a:defRPr/>
            </a:pPr>
            <a:r>
              <a:rPr lang="en-US" altLang="en-US" sz="1700" kern="0" dirty="0" smtClean="0">
                <a:solidFill>
                  <a:prstClr val="black"/>
                </a:solidFill>
                <a:latin typeface="Franklin Gothic Demi Cond" panose="020B0706030402020204" pitchFamily="34" charset="0"/>
                <a:cs typeface="Arial" pitchFamily="34" charset="0"/>
              </a:rPr>
              <a:t>  </a:t>
            </a:r>
            <a:r>
              <a:rPr lang="en-US" altLang="en-US" sz="1700" kern="0" dirty="0" err="1" smtClean="0">
                <a:solidFill>
                  <a:prstClr val="black"/>
                </a:solidFill>
                <a:latin typeface="Franklin Gothic Demi Cond" panose="020B0706030402020204" pitchFamily="34" charset="0"/>
                <a:cs typeface="Arial" pitchFamily="34" charset="0"/>
              </a:rPr>
              <a:t>Conseiller</a:t>
            </a:r>
            <a:r>
              <a:rPr lang="en-US" altLang="en-US" sz="1700" kern="0" dirty="0" smtClean="0">
                <a:solidFill>
                  <a:prstClr val="black"/>
                </a:solidFill>
                <a:latin typeface="Franklin Gothic Demi Cond" panose="020B0706030402020204" pitchFamily="34" charset="0"/>
                <a:cs typeface="Arial" pitchFamily="34" charset="0"/>
              </a:rPr>
              <a:t> </a:t>
            </a:r>
            <a:r>
              <a:rPr lang="en-US" altLang="en-US" sz="1700" kern="0" dirty="0">
                <a:solidFill>
                  <a:prstClr val="black"/>
                </a:solidFill>
                <a:latin typeface="Franklin Gothic Demi Cond" panose="020B0706030402020204" pitchFamily="34" charset="0"/>
                <a:cs typeface="Arial" pitchFamily="34" charset="0"/>
              </a:rPr>
              <a:t>et son </a:t>
            </a:r>
            <a:r>
              <a:rPr lang="en-US" altLang="en-US" sz="1700" kern="0" dirty="0" err="1">
                <a:solidFill>
                  <a:prstClr val="black"/>
                </a:solidFill>
                <a:latin typeface="Franklin Gothic Demi Cond" panose="020B0706030402020204" pitchFamily="34" charset="0"/>
                <a:cs typeface="Arial" pitchFamily="34" charset="0"/>
              </a:rPr>
              <a:t>équipe</a:t>
            </a:r>
            <a:endParaRPr lang="en-US" altLang="en-US" sz="1700" kern="0" dirty="0" smtClean="0">
              <a:solidFill>
                <a:prstClr val="black"/>
              </a:solidFill>
              <a:latin typeface="Franklin Gothic Demi Cond" panose="020B0706030402020204" pitchFamily="34" charset="0"/>
              <a:cs typeface="Arial" pitchFamily="34" charset="0"/>
            </a:endParaRPr>
          </a:p>
        </p:txBody>
      </p:sp>
      <p:pic>
        <p:nvPicPr>
          <p:cNvPr id="10" name="Picture 26" descr="CIX2 (3)"/>
          <p:cNvPicPr>
            <a:picLocks noChangeAspect="1" noChangeArrowheads="1"/>
          </p:cNvPicPr>
          <p:nvPr>
            <p:custDataLst>
              <p:tags r:id="rId7"/>
            </p:custDataLst>
          </p:nvPr>
        </p:nvPicPr>
        <p:blipFill>
          <a:blip r:embed="rId16" cstate="print">
            <a:extLst>
              <a:ext uri="{28A0092B-C50C-407E-A947-70E740481C1C}">
                <a14:useLocalDpi xmlns:a14="http://schemas.microsoft.com/office/drawing/2010/main" val="0"/>
              </a:ext>
            </a:extLst>
          </a:blip>
          <a:srcRect l="22430" r="499" b="12325"/>
          <a:stretch>
            <a:fillRect/>
          </a:stretch>
        </p:blipFill>
        <p:spPr bwMode="auto">
          <a:xfrm>
            <a:off x="368300" y="2294030"/>
            <a:ext cx="2419350" cy="1868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1" name="Text Box 3"/>
          <p:cNvSpPr txBox="1">
            <a:spLocks noChangeArrowheads="1"/>
          </p:cNvSpPr>
          <p:nvPr>
            <p:custDataLst>
              <p:tags r:id="rId8"/>
            </p:custDataLst>
          </p:nvPr>
        </p:nvSpPr>
        <p:spPr bwMode="auto">
          <a:xfrm>
            <a:off x="368300" y="4157719"/>
            <a:ext cx="2419350" cy="356394"/>
          </a:xfrm>
          <a:prstGeom prst="rect">
            <a:avLst/>
          </a:prstGeom>
          <a:noFill/>
          <a:ln>
            <a:noFill/>
          </a:ln>
          <a:effectLst/>
        </p:spPr>
        <p:txBody>
          <a:bodyPr vert="horz" wrap="square" lIns="36576" tIns="36576" rIns="36576" bIns="36576" numCol="1" anchor="t" anchorCtr="0" compatLnSpc="1">
            <a:prstTxWarp prst="textNoShape">
              <a:avLst/>
            </a:prstTxWarp>
          </a:bodyPr>
          <a:lstStyle/>
          <a:p>
            <a:r>
              <a:rPr lang="en-US" altLang="en-US" sz="2000" dirty="0" smtClean="0">
                <a:solidFill>
                  <a:srgbClr val="000000"/>
                </a:solidFill>
                <a:latin typeface="Franklin Gothic Demi Cond" panose="020B0706030402020204" pitchFamily="34" charset="0"/>
                <a:ea typeface="Roboto Light" panose="02000000000000000000" pitchFamily="2" charset="0"/>
                <a:cs typeface="Arial" pitchFamily="34" charset="0"/>
              </a:rPr>
              <a:t>$_________________</a:t>
            </a:r>
            <a:endParaRPr lang="en-US" altLang="en-US" sz="2000" dirty="0">
              <a:solidFill>
                <a:srgbClr val="000000"/>
              </a:solidFill>
              <a:latin typeface="Franklin Gothic Demi Cond" panose="020B0706030402020204" pitchFamily="34" charset="0"/>
              <a:ea typeface="Roboto Light" panose="02000000000000000000" pitchFamily="2" charset="0"/>
              <a:cs typeface="Arial" pitchFamily="34" charset="0"/>
            </a:endParaRPr>
          </a:p>
        </p:txBody>
      </p:sp>
      <p:sp>
        <p:nvSpPr>
          <p:cNvPr id="12" name="Text Box 3"/>
          <p:cNvSpPr txBox="1">
            <a:spLocks noChangeArrowheads="1"/>
          </p:cNvSpPr>
          <p:nvPr>
            <p:custDataLst>
              <p:tags r:id="rId9"/>
            </p:custDataLst>
          </p:nvPr>
        </p:nvSpPr>
        <p:spPr bwMode="auto">
          <a:xfrm>
            <a:off x="3511550" y="4157603"/>
            <a:ext cx="2419350" cy="356394"/>
          </a:xfrm>
          <a:prstGeom prst="rect">
            <a:avLst/>
          </a:prstGeom>
          <a:noFill/>
          <a:ln>
            <a:noFill/>
          </a:ln>
          <a:effectLst/>
        </p:spPr>
        <p:txBody>
          <a:bodyPr vert="horz" wrap="square" lIns="36576" tIns="36576" rIns="36576" bIns="36576" numCol="1" anchor="t" anchorCtr="0" compatLnSpc="1">
            <a:prstTxWarp prst="textNoShape">
              <a:avLst/>
            </a:prstTxWarp>
          </a:bodyPr>
          <a:lstStyle/>
          <a:p>
            <a:r>
              <a:rPr lang="en-US" altLang="en-US" sz="2000" dirty="0" smtClean="0">
                <a:solidFill>
                  <a:srgbClr val="000000"/>
                </a:solidFill>
                <a:latin typeface="Franklin Gothic Demi Cond" panose="020B0706030402020204" pitchFamily="34" charset="0"/>
                <a:ea typeface="Roboto Light" panose="02000000000000000000" pitchFamily="2" charset="0"/>
                <a:cs typeface="Arial" pitchFamily="34" charset="0"/>
              </a:rPr>
              <a:t>$_________________</a:t>
            </a:r>
            <a:endParaRPr lang="en-US" altLang="en-US" sz="2000" dirty="0">
              <a:solidFill>
                <a:srgbClr val="000000"/>
              </a:solidFill>
              <a:latin typeface="Franklin Gothic Demi Cond" panose="020B0706030402020204" pitchFamily="34" charset="0"/>
              <a:ea typeface="Roboto Light" panose="02000000000000000000" pitchFamily="2" charset="0"/>
              <a:cs typeface="Arial" pitchFamily="34" charset="0"/>
            </a:endParaRPr>
          </a:p>
        </p:txBody>
      </p:sp>
      <p:sp>
        <p:nvSpPr>
          <p:cNvPr id="13" name="Text Box 3"/>
          <p:cNvSpPr txBox="1">
            <a:spLocks noChangeArrowheads="1"/>
          </p:cNvSpPr>
          <p:nvPr>
            <p:custDataLst>
              <p:tags r:id="rId10"/>
            </p:custDataLst>
          </p:nvPr>
        </p:nvSpPr>
        <p:spPr bwMode="auto">
          <a:xfrm>
            <a:off x="6451600" y="4147392"/>
            <a:ext cx="2419350" cy="356394"/>
          </a:xfrm>
          <a:prstGeom prst="rect">
            <a:avLst/>
          </a:prstGeom>
          <a:noFill/>
          <a:ln>
            <a:noFill/>
          </a:ln>
          <a:effectLst/>
        </p:spPr>
        <p:txBody>
          <a:bodyPr vert="horz" wrap="square" lIns="36576" tIns="36576" rIns="36576" bIns="36576" numCol="1" anchor="t" anchorCtr="0" compatLnSpc="1">
            <a:prstTxWarp prst="textNoShape">
              <a:avLst/>
            </a:prstTxWarp>
          </a:bodyPr>
          <a:lstStyle/>
          <a:p>
            <a:r>
              <a:rPr lang="en-US" altLang="en-US" sz="2000" dirty="0" smtClean="0">
                <a:solidFill>
                  <a:srgbClr val="000000"/>
                </a:solidFill>
                <a:latin typeface="Franklin Gothic Demi Cond" panose="020B0706030402020204" pitchFamily="34" charset="0"/>
                <a:ea typeface="Roboto Light" panose="02000000000000000000" pitchFamily="2" charset="0"/>
                <a:cs typeface="Arial" pitchFamily="34" charset="0"/>
              </a:rPr>
              <a:t>$_________________</a:t>
            </a:r>
            <a:endParaRPr lang="en-US" altLang="en-US" sz="2000" dirty="0">
              <a:solidFill>
                <a:srgbClr val="000000"/>
              </a:solidFill>
              <a:latin typeface="Franklin Gothic Demi Cond" panose="020B0706030402020204" pitchFamily="34" charset="0"/>
              <a:ea typeface="Roboto Light" panose="02000000000000000000" pitchFamily="2" charset="0"/>
              <a:cs typeface="Arial" pitchFamily="34" charset="0"/>
            </a:endParaRPr>
          </a:p>
        </p:txBody>
      </p:sp>
      <p:graphicFrame>
        <p:nvGraphicFramePr>
          <p:cNvPr id="14" name="Table 13"/>
          <p:cNvGraphicFramePr>
            <a:graphicFrameLocks noGrp="1"/>
          </p:cNvGraphicFramePr>
          <p:nvPr>
            <p:custDataLst>
              <p:tags r:id="rId11"/>
            </p:custDataLst>
            <p:extLst>
              <p:ext uri="{D42A27DB-BD31-4B8C-83A1-F6EECF244321}">
                <p14:modId xmlns:p14="http://schemas.microsoft.com/office/powerpoint/2010/main" val="4183637195"/>
              </p:ext>
            </p:extLst>
          </p:nvPr>
        </p:nvGraphicFramePr>
        <p:xfrm>
          <a:off x="190501" y="4699445"/>
          <a:ext cx="8750301" cy="2127471"/>
        </p:xfrm>
        <a:graphic>
          <a:graphicData uri="http://schemas.openxmlformats.org/drawingml/2006/table">
            <a:tbl>
              <a:tblPr firstRow="1" bandRow="1"/>
              <a:tblGrid>
                <a:gridCol w="2916767"/>
                <a:gridCol w="2916767"/>
                <a:gridCol w="2916767"/>
              </a:tblGrid>
              <a:tr h="395636">
                <a:tc gridSpan="3">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ctr"/>
                      <a:r>
                        <a:rPr lang="en-US" b="0" dirty="0" smtClean="0">
                          <a:solidFill>
                            <a:schemeClr val="tx1"/>
                          </a:solidFill>
                          <a:latin typeface="Franklin Gothic Demi Cond" panose="020B0706030402020204" pitchFamily="34" charset="0"/>
                        </a:rPr>
                        <a:t>Services </a:t>
                      </a:r>
                      <a:r>
                        <a:rPr lang="en-US" b="0" dirty="0" err="1" smtClean="0">
                          <a:solidFill>
                            <a:schemeClr val="tx1"/>
                          </a:solidFill>
                          <a:latin typeface="Franklin Gothic Demi Cond" panose="020B0706030402020204" pitchFamily="34" charset="0"/>
                        </a:rPr>
                        <a:t>fournis</a:t>
                      </a:r>
                      <a:endParaRPr lang="en-US" b="0" dirty="0">
                        <a:solidFill>
                          <a:schemeClr val="tx1"/>
                        </a:solidFill>
                        <a:latin typeface="Franklin Gothic Demi Cond" panose="020B07060304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noFill/>
                    </a:lnB>
                    <a:lnTlToBr w="12700" cmpd="sng">
                      <a:noFill/>
                      <a:prstDash val="solid"/>
                    </a:lnTlToBr>
                    <a:lnBlToTr w="12700" cmpd="sng">
                      <a:noFill/>
                      <a:prstDash val="solid"/>
                    </a:lnBlToTr>
                    <a:solidFill>
                      <a:srgbClr val="B1D2DB"/>
                    </a:solidFill>
                  </a:tcPr>
                </a:tc>
                <a:tc hMerge="1">
                  <a:txBody>
                    <a:bodyPr/>
                    <a:lstStyle/>
                    <a:p>
                      <a:endParaRPr lang="en-US" dirty="0"/>
                    </a:p>
                  </a:txBody>
                  <a:tcPr/>
                </a:tc>
                <a:tc hMerge="1">
                  <a:txBody>
                    <a:bodyPr/>
                    <a:lstStyle/>
                    <a:p>
                      <a:endParaRPr lang="en-US" dirty="0"/>
                    </a:p>
                  </a:txBody>
                  <a:tcPr/>
                </a:tc>
              </a:tr>
              <a:tr h="143455">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lnSpc>
                          <a:spcPct val="80000"/>
                        </a:lnSpc>
                      </a:pPr>
                      <a:endParaRPr lang="en-US" sz="300" dirty="0">
                        <a:latin typeface="Roboto Light" panose="02000000000000000000" pitchFamily="2" charset="0"/>
                        <a:ea typeface="Roboto Light" panose="02000000000000000000" pitchFamily="2" charset="0"/>
                      </a:endParaRPr>
                    </a:p>
                  </a:txBody>
                  <a:tcPr>
                    <a:lnL w="12700" cmpd="sng">
                      <a:solidFill>
                        <a:sysClr val="window" lastClr="FFFFFF"/>
                      </a:solidFill>
                    </a:lnL>
                    <a:lnR w="12700" cmpd="sng">
                      <a:solidFill>
                        <a:sysClr val="window" lastClr="FFFFFF"/>
                      </a:solidFill>
                    </a:lnR>
                    <a:lnT w="38100" cmpd="sng">
                      <a:noFill/>
                    </a:lnT>
                    <a:lnB w="12700" cmpd="sng">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lnSpc>
                          <a:spcPct val="80000"/>
                        </a:lnSpc>
                      </a:pPr>
                      <a:endParaRPr lang="en-US" sz="300" dirty="0">
                        <a:latin typeface="Roboto Light" panose="02000000000000000000" pitchFamily="2" charset="0"/>
                        <a:ea typeface="Roboto Light" panose="02000000000000000000" pitchFamily="2" charset="0"/>
                      </a:endParaRPr>
                    </a:p>
                  </a:txBody>
                  <a:tcPr>
                    <a:lnL w="12700" cmpd="sng">
                      <a:solidFill>
                        <a:sysClr val="window" lastClr="FFFFFF"/>
                      </a:solidFill>
                    </a:lnL>
                    <a:lnR w="12700" cmpd="sng">
                      <a:solidFill>
                        <a:sysClr val="window" lastClr="FFFFFF"/>
                      </a:solidFill>
                    </a:lnR>
                    <a:lnT w="38100" cmpd="sng">
                      <a:noFill/>
                    </a:lnT>
                    <a:lnB w="12700" cmpd="sng">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lnSpc>
                          <a:spcPct val="80000"/>
                        </a:lnSpc>
                      </a:pPr>
                      <a:endParaRPr lang="en-US" sz="300" dirty="0">
                        <a:latin typeface="Roboto Light" panose="02000000000000000000" pitchFamily="2" charset="0"/>
                        <a:ea typeface="Roboto Light" panose="02000000000000000000" pitchFamily="2" charset="0"/>
                      </a:endParaRPr>
                    </a:p>
                  </a:txBody>
                  <a:tcPr>
                    <a:lnL w="12700" cmpd="sng">
                      <a:solidFill>
                        <a:sysClr val="window" lastClr="FFFFFF"/>
                      </a:solidFill>
                    </a:lnL>
                    <a:lnR w="12700" cmpd="sng">
                      <a:solidFill>
                        <a:sysClr val="window" lastClr="FFFFFF"/>
                      </a:solidFill>
                    </a:lnR>
                    <a:lnT w="38100" cmpd="sng">
                      <a:noFill/>
                    </a:lnT>
                    <a:lnB w="12700" cmpd="sng">
                      <a:noFill/>
                    </a:lnB>
                    <a:lnTlToBr w="12700" cmpd="sng">
                      <a:noFill/>
                      <a:prstDash val="solid"/>
                    </a:lnTlToBr>
                    <a:lnBlToTr w="12700" cmpd="sng">
                      <a:noFill/>
                      <a:prstDash val="solid"/>
                    </a:lnBlToTr>
                    <a:noFill/>
                  </a:tcPr>
                </a:tc>
              </a:tr>
              <a:tr h="552664">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lnSpc>
                          <a:spcPct val="80000"/>
                        </a:lnSpc>
                      </a:pPr>
                      <a:r>
                        <a:rPr lang="fr-FR" sz="1500" dirty="0" smtClean="0">
                          <a:latin typeface="Franklin Gothic Book" panose="020B0503020102020204" pitchFamily="34" charset="0"/>
                          <a:ea typeface="Roboto Light" panose="02000000000000000000" pitchFamily="2" charset="0"/>
                        </a:rPr>
                        <a:t>Gestionnaires de portefeuille </a:t>
                      </a:r>
                      <a:br>
                        <a:rPr lang="fr-FR" sz="1500" dirty="0" smtClean="0">
                          <a:latin typeface="Franklin Gothic Book" panose="020B0503020102020204" pitchFamily="34" charset="0"/>
                          <a:ea typeface="Roboto Light" panose="02000000000000000000" pitchFamily="2" charset="0"/>
                        </a:rPr>
                      </a:br>
                      <a:r>
                        <a:rPr lang="fr-FR" sz="1500" dirty="0" smtClean="0">
                          <a:latin typeface="Franklin Gothic Book" panose="020B0503020102020204" pitchFamily="34" charset="0"/>
                          <a:ea typeface="Roboto Light" panose="02000000000000000000" pitchFamily="2" charset="0"/>
                        </a:rPr>
                        <a:t>et analystes</a:t>
                      </a:r>
                      <a:endParaRPr lang="en-US" sz="1500" dirty="0">
                        <a:latin typeface="Franklin Gothic Book" panose="020B0503020102020204" pitchFamily="34" charset="0"/>
                        <a:ea typeface="Roboto Light" panose="02000000000000000000" pitchFamily="2" charset="0"/>
                      </a:endParaRPr>
                    </a:p>
                  </a:txBody>
                  <a:tcPr>
                    <a:lnL w="12700" cmpd="sng">
                      <a:solidFill>
                        <a:sysClr val="window" lastClr="FFFFFF"/>
                      </a:solidFill>
                    </a:lnL>
                    <a:lnR w="12700" cmpd="sng">
                      <a:solidFill>
                        <a:sysClr val="window" lastClr="FFFFFF"/>
                      </a:solidFill>
                    </a:lnR>
                    <a:lnT w="38100" cmpd="sng">
                      <a:no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lnSpc>
                          <a:spcPct val="80000"/>
                        </a:lnSpc>
                      </a:pPr>
                      <a:r>
                        <a:rPr lang="en-US" sz="1500" dirty="0" err="1" smtClean="0">
                          <a:latin typeface="Franklin Gothic Book" panose="020B0503020102020204" pitchFamily="34" charset="0"/>
                          <a:ea typeface="Roboto Light" panose="02000000000000000000" pitchFamily="2" charset="0"/>
                        </a:rPr>
                        <a:t>Conformité</a:t>
                      </a:r>
                      <a:endParaRPr lang="en-US" sz="1500" dirty="0">
                        <a:latin typeface="Franklin Gothic Book" panose="020B0503020102020204" pitchFamily="34" charset="0"/>
                        <a:ea typeface="Roboto Light" panose="02000000000000000000" pitchFamily="2" charset="0"/>
                      </a:endParaRPr>
                    </a:p>
                  </a:txBody>
                  <a:tcPr>
                    <a:lnL w="12700" cmpd="sng">
                      <a:solidFill>
                        <a:sysClr val="window" lastClr="FFFFFF"/>
                      </a:solidFill>
                    </a:lnL>
                    <a:lnR w="12700" cmpd="sng">
                      <a:solidFill>
                        <a:sysClr val="window" lastClr="FFFFFF"/>
                      </a:solidFill>
                    </a:lnR>
                    <a:lnT w="38100" cmpd="sng">
                      <a:no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lnSpc>
                          <a:spcPct val="80000"/>
                        </a:lnSpc>
                      </a:pPr>
                      <a:r>
                        <a:rPr lang="en-US" sz="1500" dirty="0" err="1" smtClean="0">
                          <a:latin typeface="Franklin Gothic Book" panose="020B0503020102020204" pitchFamily="34" charset="0"/>
                          <a:ea typeface="Roboto Light" panose="02000000000000000000" pitchFamily="2" charset="0"/>
                        </a:rPr>
                        <a:t>Planification</a:t>
                      </a:r>
                      <a:r>
                        <a:rPr lang="en-US" sz="1500" baseline="0" dirty="0" smtClean="0">
                          <a:latin typeface="Franklin Gothic Book" panose="020B0503020102020204" pitchFamily="34" charset="0"/>
                          <a:ea typeface="Roboto Light" panose="02000000000000000000" pitchFamily="2" charset="0"/>
                        </a:rPr>
                        <a:t> de </a:t>
                      </a:r>
                      <a:br>
                        <a:rPr lang="en-US" sz="1500" baseline="0" dirty="0" smtClean="0">
                          <a:latin typeface="Franklin Gothic Book" panose="020B0503020102020204" pitchFamily="34" charset="0"/>
                          <a:ea typeface="Roboto Light" panose="02000000000000000000" pitchFamily="2" charset="0"/>
                        </a:rPr>
                      </a:br>
                      <a:r>
                        <a:rPr lang="en-US" sz="1500" baseline="0" dirty="0" err="1" smtClean="0">
                          <a:latin typeface="Franklin Gothic Book" panose="020B0503020102020204" pitchFamily="34" charset="0"/>
                          <a:ea typeface="Roboto Light" panose="02000000000000000000" pitchFamily="2" charset="0"/>
                        </a:rPr>
                        <a:t>patrimoine</a:t>
                      </a:r>
                      <a:r>
                        <a:rPr lang="en-US" sz="1500" baseline="0" dirty="0" smtClean="0">
                          <a:latin typeface="Franklin Gothic Book" panose="020B0503020102020204" pitchFamily="34" charset="0"/>
                          <a:ea typeface="Roboto Light" panose="02000000000000000000" pitchFamily="2" charset="0"/>
                        </a:rPr>
                        <a:t> et </a:t>
                      </a:r>
                      <a:r>
                        <a:rPr lang="en-US" sz="1500" baseline="0" dirty="0" err="1" smtClean="0">
                          <a:latin typeface="Franklin Gothic Book" panose="020B0503020102020204" pitchFamily="34" charset="0"/>
                          <a:ea typeface="Roboto Light" panose="02000000000000000000" pitchFamily="2" charset="0"/>
                        </a:rPr>
                        <a:t>financi</a:t>
                      </a:r>
                      <a:r>
                        <a:rPr lang="en-US" sz="1500" baseline="0" dirty="0" err="1" smtClean="0">
                          <a:latin typeface="Franklin Gothic Book"/>
                          <a:ea typeface="Roboto Light" panose="02000000000000000000" pitchFamily="2" charset="0"/>
                        </a:rPr>
                        <a:t>ère</a:t>
                      </a:r>
                      <a:endParaRPr lang="en-US" sz="1500" dirty="0">
                        <a:latin typeface="Franklin Gothic Book" panose="020B0503020102020204" pitchFamily="34" charset="0"/>
                        <a:ea typeface="Roboto Light" panose="02000000000000000000" pitchFamily="2" charset="0"/>
                      </a:endParaRPr>
                    </a:p>
                  </a:txBody>
                  <a:tcPr>
                    <a:lnL w="12700" cmpd="sng">
                      <a:solidFill>
                        <a:sysClr val="window" lastClr="FFFFFF"/>
                      </a:solidFill>
                    </a:lnL>
                    <a:lnR w="12700" cmpd="sng">
                      <a:solidFill>
                        <a:sysClr val="window" lastClr="FFFFFF"/>
                      </a:solidFill>
                    </a:lnR>
                    <a:lnT w="38100" cmpd="sng">
                      <a:noFill/>
                    </a:lnT>
                    <a:lnB w="12700" cmpd="sng">
                      <a:solidFill>
                        <a:sysClr val="window" lastClr="FFFFFF"/>
                      </a:solidFill>
                    </a:lnB>
                    <a:lnTlToBr w="12700" cmpd="sng">
                      <a:noFill/>
                      <a:prstDash val="solid"/>
                    </a:lnTlToBr>
                    <a:lnBlToTr w="12700" cmpd="sng">
                      <a:noFill/>
                      <a:prstDash val="solid"/>
                    </a:lnBlToTr>
                    <a:noFill/>
                  </a:tcPr>
                </a:tc>
              </a:tr>
              <a:tr h="395636">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lnSpc>
                          <a:spcPct val="80000"/>
                        </a:lnSpc>
                      </a:pPr>
                      <a:r>
                        <a:rPr lang="en-US" sz="1500" dirty="0" smtClean="0">
                          <a:latin typeface="Franklin Gothic Book" panose="020B0503020102020204" pitchFamily="34" charset="0"/>
                          <a:ea typeface="Roboto Light" panose="02000000000000000000" pitchFamily="2" charset="0"/>
                        </a:rPr>
                        <a:t>Taxes de </a:t>
                      </a:r>
                      <a:r>
                        <a:rPr lang="en-US" sz="1500" dirty="0" err="1" smtClean="0">
                          <a:latin typeface="Franklin Gothic Book" panose="020B0503020102020204" pitchFamily="34" charset="0"/>
                          <a:ea typeface="Roboto Light" panose="02000000000000000000" pitchFamily="2" charset="0"/>
                        </a:rPr>
                        <a:t>ventes</a:t>
                      </a:r>
                      <a:endParaRPr lang="en-US" sz="1500" dirty="0">
                        <a:latin typeface="Franklin Gothic Book" panose="020B0503020102020204" pitchFamily="34" charset="0"/>
                        <a:ea typeface="Roboto Light" panose="02000000000000000000" pitchFamily="2"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lnSpc>
                          <a:spcPct val="80000"/>
                        </a:lnSpc>
                      </a:pPr>
                      <a:r>
                        <a:rPr lang="en-US" sz="1500" dirty="0" err="1" smtClean="0">
                          <a:latin typeface="Franklin Gothic Book" panose="020B0503020102020204" pitchFamily="34" charset="0"/>
                          <a:ea typeface="Roboto Light" panose="02000000000000000000" pitchFamily="2" charset="0"/>
                        </a:rPr>
                        <a:t>Relevés</a:t>
                      </a:r>
                      <a:r>
                        <a:rPr lang="en-US" sz="1500" dirty="0" smtClean="0">
                          <a:latin typeface="Franklin Gothic Book" panose="020B0503020102020204" pitchFamily="34" charset="0"/>
                          <a:ea typeface="Roboto Light" panose="02000000000000000000" pitchFamily="2" charset="0"/>
                        </a:rPr>
                        <a:t> et rapports</a:t>
                      </a:r>
                      <a:endParaRPr lang="en-US" sz="1500" dirty="0">
                        <a:latin typeface="Franklin Gothic Book" panose="020B0503020102020204" pitchFamily="34" charset="0"/>
                        <a:ea typeface="Roboto Light" panose="02000000000000000000" pitchFamily="2"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lnSpc>
                          <a:spcPct val="80000"/>
                        </a:lnSpc>
                      </a:pPr>
                      <a:r>
                        <a:rPr lang="en-US" sz="1500" dirty="0" smtClean="0">
                          <a:latin typeface="Franklin Gothic Book" panose="020B0503020102020204" pitchFamily="34" charset="0"/>
                          <a:ea typeface="Roboto Light" panose="02000000000000000000" pitchFamily="2" charset="0"/>
                        </a:rPr>
                        <a:t>Coaching et </a:t>
                      </a:r>
                      <a:r>
                        <a:rPr lang="en-US" sz="1500" dirty="0" err="1" smtClean="0">
                          <a:latin typeface="Franklin Gothic Book" panose="020B0503020102020204" pitchFamily="34" charset="0"/>
                          <a:ea typeface="Roboto Light" panose="02000000000000000000" pitchFamily="2" charset="0"/>
                        </a:rPr>
                        <a:t>conseil</a:t>
                      </a:r>
                      <a:endParaRPr lang="en-US" sz="1500" dirty="0">
                        <a:latin typeface="Franklin Gothic Book" panose="020B0503020102020204" pitchFamily="34" charset="0"/>
                        <a:ea typeface="Roboto Light" panose="02000000000000000000" pitchFamily="2"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447194">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lnSpc>
                          <a:spcPct val="80000"/>
                        </a:lnSpc>
                      </a:pPr>
                      <a:r>
                        <a:rPr lang="en-US" sz="1500" dirty="0" smtClean="0">
                          <a:latin typeface="Franklin Gothic Book" panose="020B0503020102020204" pitchFamily="34" charset="0"/>
                          <a:ea typeface="Roboto Light" panose="02000000000000000000" pitchFamily="2" charset="0"/>
                        </a:rPr>
                        <a:t>Service</a:t>
                      </a:r>
                      <a:r>
                        <a:rPr lang="en-US" sz="1500" baseline="0" dirty="0" smtClean="0">
                          <a:latin typeface="Franklin Gothic Book" panose="020B0503020102020204" pitchFamily="34" charset="0"/>
                          <a:ea typeface="Roboto Light" panose="02000000000000000000" pitchFamily="2" charset="0"/>
                        </a:rPr>
                        <a:t> </a:t>
                      </a:r>
                      <a:r>
                        <a:rPr lang="en-US" sz="1500" baseline="0" dirty="0" smtClean="0">
                          <a:latin typeface="Franklin Gothic Book"/>
                          <a:ea typeface="Roboto Light" panose="02000000000000000000" pitchFamily="2" charset="0"/>
                        </a:rPr>
                        <a:t>à</a:t>
                      </a:r>
                      <a:r>
                        <a:rPr lang="en-US" sz="1500" baseline="0" dirty="0" smtClean="0">
                          <a:latin typeface="Franklin Gothic Book" panose="020B0503020102020204" pitchFamily="34" charset="0"/>
                          <a:ea typeface="Roboto Light" panose="02000000000000000000" pitchFamily="2" charset="0"/>
                        </a:rPr>
                        <a:t> la </a:t>
                      </a:r>
                      <a:r>
                        <a:rPr lang="en-US" sz="1400" baseline="0" dirty="0" err="1" smtClean="0">
                          <a:latin typeface="Franklin Gothic Book" panose="020B0503020102020204" pitchFamily="34" charset="0"/>
                          <a:ea typeface="Roboto Light" panose="02000000000000000000" pitchFamily="2" charset="0"/>
                        </a:rPr>
                        <a:t>client</a:t>
                      </a:r>
                      <a:r>
                        <a:rPr lang="en-US" sz="1400" baseline="0" dirty="0" err="1" smtClean="0">
                          <a:latin typeface="Franklin Gothic Book"/>
                          <a:ea typeface="Roboto Light" panose="02000000000000000000" pitchFamily="2" charset="0"/>
                        </a:rPr>
                        <a:t>è</a:t>
                      </a:r>
                      <a:r>
                        <a:rPr lang="en-US" sz="1400" baseline="0" dirty="0" err="1" smtClean="0">
                          <a:latin typeface="Franklin Gothic Book" panose="020B0503020102020204" pitchFamily="34" charset="0"/>
                          <a:ea typeface="Roboto Light" panose="02000000000000000000" pitchFamily="2" charset="0"/>
                        </a:rPr>
                        <a:t>le</a:t>
                      </a:r>
                      <a:r>
                        <a:rPr lang="en-US" sz="1500" baseline="0" dirty="0" smtClean="0">
                          <a:latin typeface="Franklin Gothic Book" panose="020B0503020102020204" pitchFamily="34" charset="0"/>
                          <a:ea typeface="Roboto Light" panose="02000000000000000000" pitchFamily="2" charset="0"/>
                        </a:rPr>
                        <a:t> et administration</a:t>
                      </a:r>
                      <a:endParaRPr lang="en-US" sz="1500" dirty="0">
                        <a:latin typeface="Franklin Gothic Book" panose="020B0503020102020204" pitchFamily="34" charset="0"/>
                        <a:ea typeface="Roboto Light" panose="02000000000000000000" pitchFamily="2"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lnSpc>
                          <a:spcPct val="80000"/>
                        </a:lnSpc>
                      </a:pPr>
                      <a:r>
                        <a:rPr lang="en-US" sz="1500" dirty="0" err="1" smtClean="0">
                          <a:latin typeface="Franklin Gothic Book" panose="020B0503020102020204" pitchFamily="34" charset="0"/>
                          <a:ea typeface="Roboto Light" panose="02000000000000000000" pitchFamily="2" charset="0"/>
                        </a:rPr>
                        <a:t>Recours</a:t>
                      </a:r>
                      <a:r>
                        <a:rPr lang="en-US" sz="1500" dirty="0" smtClean="0">
                          <a:latin typeface="Franklin Gothic Book" panose="020B0503020102020204" pitchFamily="34" charset="0"/>
                          <a:ea typeface="Roboto Light" panose="02000000000000000000" pitchFamily="2" charset="0"/>
                        </a:rPr>
                        <a:t> aux services des</a:t>
                      </a:r>
                      <a:r>
                        <a:rPr lang="en-US" sz="1500" baseline="0" dirty="0" smtClean="0">
                          <a:latin typeface="Franklin Gothic Book" panose="020B0503020102020204" pitchFamily="34" charset="0"/>
                          <a:ea typeface="Roboto Light" panose="02000000000000000000" pitchFamily="2" charset="0"/>
                        </a:rPr>
                        <a:t> </a:t>
                      </a:r>
                      <a:r>
                        <a:rPr lang="en-US" sz="1500" baseline="0" dirty="0" err="1" smtClean="0">
                          <a:latin typeface="Franklin Gothic Book" panose="020B0503020102020204" pitchFamily="34" charset="0"/>
                          <a:ea typeface="Roboto Light" panose="02000000000000000000" pitchFamily="2" charset="0"/>
                        </a:rPr>
                        <a:t>sp</a:t>
                      </a:r>
                      <a:r>
                        <a:rPr lang="en-US" sz="1500" dirty="0" err="1" smtClean="0">
                          <a:latin typeface="Franklin Gothic Book" panose="020B0503020102020204" pitchFamily="34" charset="0"/>
                          <a:ea typeface="Roboto Light" panose="02000000000000000000" pitchFamily="2" charset="0"/>
                        </a:rPr>
                        <a:t>é</a:t>
                      </a:r>
                      <a:r>
                        <a:rPr lang="en-US" sz="1500" baseline="0" dirty="0" err="1" smtClean="0">
                          <a:latin typeface="Franklin Gothic Book" panose="020B0503020102020204" pitchFamily="34" charset="0"/>
                          <a:ea typeface="Roboto Light" panose="02000000000000000000" pitchFamily="2" charset="0"/>
                        </a:rPr>
                        <a:t>cialistes</a:t>
                      </a:r>
                      <a:r>
                        <a:rPr lang="en-US" sz="1500" baseline="0" dirty="0" smtClean="0">
                          <a:latin typeface="Franklin Gothic Book" panose="020B0503020102020204" pitchFamily="34" charset="0"/>
                          <a:ea typeface="Roboto Light" panose="02000000000000000000" pitchFamily="2" charset="0"/>
                        </a:rPr>
                        <a:t> </a:t>
                      </a:r>
                      <a:r>
                        <a:rPr lang="en-US" sz="1500" baseline="0" dirty="0" err="1" smtClean="0">
                          <a:latin typeface="Franklin Gothic Book" panose="020B0503020102020204" pitchFamily="34" charset="0"/>
                          <a:ea typeface="Roboto Light" panose="02000000000000000000" pitchFamily="2" charset="0"/>
                        </a:rPr>
                        <a:t>en</a:t>
                      </a:r>
                      <a:r>
                        <a:rPr lang="en-US" sz="1500" baseline="0" dirty="0" smtClean="0">
                          <a:latin typeface="Franklin Gothic Book" panose="020B0503020102020204" pitchFamily="34" charset="0"/>
                          <a:ea typeface="Roboto Light" panose="02000000000000000000" pitchFamily="2" charset="0"/>
                        </a:rPr>
                        <a:t> </a:t>
                      </a:r>
                      <a:r>
                        <a:rPr lang="en-US" sz="1500" baseline="0" dirty="0" err="1" smtClean="0">
                          <a:latin typeface="Franklin Gothic Book" panose="020B0503020102020204" pitchFamily="34" charset="0"/>
                          <a:ea typeface="Roboto Light" panose="02000000000000000000" pitchFamily="2" charset="0"/>
                        </a:rPr>
                        <a:t>gestion</a:t>
                      </a:r>
                      <a:r>
                        <a:rPr lang="en-US" sz="1500" baseline="0" dirty="0" smtClean="0">
                          <a:latin typeface="Franklin Gothic Book" panose="020B0503020102020204" pitchFamily="34" charset="0"/>
                          <a:ea typeface="Roboto Light" panose="02000000000000000000" pitchFamily="2" charset="0"/>
                        </a:rPr>
                        <a:t> </a:t>
                      </a:r>
                      <a:br>
                        <a:rPr lang="en-US" sz="1500" baseline="0" dirty="0" smtClean="0">
                          <a:latin typeface="Franklin Gothic Book" panose="020B0503020102020204" pitchFamily="34" charset="0"/>
                          <a:ea typeface="Roboto Light" panose="02000000000000000000" pitchFamily="2" charset="0"/>
                        </a:rPr>
                      </a:br>
                      <a:r>
                        <a:rPr lang="en-US" sz="1500" baseline="0" dirty="0" smtClean="0">
                          <a:latin typeface="Franklin Gothic Book" panose="020B0503020102020204" pitchFamily="34" charset="0"/>
                          <a:ea typeface="Roboto Light" panose="02000000000000000000" pitchFamily="2" charset="0"/>
                        </a:rPr>
                        <a:t>de </a:t>
                      </a:r>
                      <a:r>
                        <a:rPr lang="en-US" sz="1500" baseline="0" dirty="0" err="1" smtClean="0">
                          <a:latin typeface="Franklin Gothic Book" panose="020B0503020102020204" pitchFamily="34" charset="0"/>
                          <a:ea typeface="Roboto Light" panose="02000000000000000000" pitchFamily="2" charset="0"/>
                        </a:rPr>
                        <a:t>patrimoine</a:t>
                      </a:r>
                      <a:endParaRPr lang="en-US" sz="1500" dirty="0">
                        <a:latin typeface="Franklin Gothic Book" panose="020B0503020102020204" pitchFamily="34" charset="0"/>
                        <a:ea typeface="Roboto Light" panose="02000000000000000000" pitchFamily="2"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lnSpc>
                          <a:spcPct val="80000"/>
                        </a:lnSpc>
                      </a:pPr>
                      <a:r>
                        <a:rPr lang="en-US" sz="1500" dirty="0" smtClean="0">
                          <a:latin typeface="Franklin Gothic Book" panose="020B0503020102020204" pitchFamily="34" charset="0"/>
                          <a:ea typeface="Roboto Light" panose="02000000000000000000" pitchFamily="2" charset="0"/>
                        </a:rPr>
                        <a:t>Surveillance et </a:t>
                      </a:r>
                      <a:r>
                        <a:rPr lang="en-US" sz="1500" dirty="0" err="1" smtClean="0">
                          <a:latin typeface="Franklin Gothic Book" panose="020B0503020102020204" pitchFamily="34" charset="0"/>
                          <a:ea typeface="Roboto Light" panose="02000000000000000000" pitchFamily="2" charset="0"/>
                        </a:rPr>
                        <a:t>suivi</a:t>
                      </a:r>
                      <a:r>
                        <a:rPr lang="en-US" sz="1500" dirty="0" smtClean="0">
                          <a:latin typeface="Franklin Gothic Book" panose="020B0503020102020204" pitchFamily="34" charset="0"/>
                          <a:ea typeface="Roboto Light" panose="02000000000000000000" pitchFamily="2" charset="0"/>
                        </a:rPr>
                        <a:t> </a:t>
                      </a:r>
                      <a:r>
                        <a:rPr lang="en-US" sz="1500" dirty="0" err="1" smtClean="0">
                          <a:latin typeface="Franklin Gothic Book" panose="020B0503020102020204" pitchFamily="34" charset="0"/>
                          <a:ea typeface="Roboto Light" panose="02000000000000000000" pitchFamily="2" charset="0"/>
                        </a:rPr>
                        <a:t>continus</a:t>
                      </a:r>
                      <a:endParaRPr lang="en-US" sz="1500" dirty="0">
                        <a:latin typeface="Franklin Gothic Book" panose="020B0503020102020204" pitchFamily="34" charset="0"/>
                        <a:ea typeface="Roboto Light" panose="02000000000000000000" pitchFamily="2"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15" name="Picture 2" descr="G:\Strategic Business Development Group\1a - SBD Development\Images\iStock Library\Images\Mixed Gender Images\Business People (Group)\Business people smiling at camera.jpg"/>
          <p:cNvPicPr>
            <a:picLocks noChangeAspect="1" noChangeArrowheads="1"/>
          </p:cNvPicPr>
          <p:nvPr>
            <p:custDataLst>
              <p:tags r:id="rId12"/>
            </p:custDataLst>
          </p:nvPr>
        </p:nvPicPr>
        <p:blipFill rotWithShape="1">
          <a:blip r:embed="rId17" cstate="print">
            <a:extLst>
              <a:ext uri="{28A0092B-C50C-407E-A947-70E740481C1C}">
                <a14:useLocalDpi xmlns:a14="http://schemas.microsoft.com/office/drawing/2010/main" val="0"/>
              </a:ext>
            </a:extLst>
          </a:blip>
          <a:srcRect t="37091" r="4639" b="14723"/>
          <a:stretch/>
        </p:blipFill>
        <p:spPr bwMode="auto">
          <a:xfrm>
            <a:off x="6458350" y="2291525"/>
            <a:ext cx="2418950" cy="18159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G:\Strategic Business Development Group\1a - SBD Development\Images\iStock Library\Images\Places\Office\Office building.jpg"/>
          <p:cNvPicPr>
            <a:picLocks noChangeAspect="1" noChangeArrowheads="1"/>
          </p:cNvPicPr>
          <p:nvPr>
            <p:custDataLst>
              <p:tags r:id="rId13"/>
            </p:custDataLst>
          </p:nvPr>
        </p:nvPicPr>
        <p:blipFill rotWithShape="1">
          <a:blip r:embed="rId18" cstate="print">
            <a:extLst>
              <a:ext uri="{28A0092B-C50C-407E-A947-70E740481C1C}">
                <a14:useLocalDpi xmlns:a14="http://schemas.microsoft.com/office/drawing/2010/main" val="0"/>
              </a:ext>
            </a:extLst>
          </a:blip>
          <a:srcRect l="7443" t="11280" r="16120"/>
          <a:stretch/>
        </p:blipFill>
        <p:spPr bwMode="auto">
          <a:xfrm>
            <a:off x="3506986" y="2315553"/>
            <a:ext cx="2423913" cy="184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69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custDataLst>
              <p:tags r:id="rId1"/>
            </p:custDataLst>
          </p:nvPr>
        </p:nvSpPr>
        <p:spPr>
          <a:xfrm>
            <a:off x="0" y="11527"/>
            <a:ext cx="9144000" cy="69353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26" name="Picture 2"/>
          <p:cNvPicPr>
            <a:picLocks noChangeAspect="1" noChangeArrowheads="1"/>
          </p:cNvPicPr>
          <p:nvPr>
            <p:custDataLst>
              <p:tags r:id="rId2"/>
            </p:custDataLst>
          </p:nvPr>
        </p:nvPicPr>
        <p:blipFill rotWithShape="1">
          <a:blip r:embed="rId15">
            <a:extLst>
              <a:ext uri="{28A0092B-C50C-407E-A947-70E740481C1C}">
                <a14:useLocalDpi xmlns:a14="http://schemas.microsoft.com/office/drawing/2010/main" val="0"/>
              </a:ext>
            </a:extLst>
          </a:blip>
          <a:srcRect l="15465" t="28262" r="15737" b="12479"/>
          <a:stretch/>
        </p:blipFill>
        <p:spPr bwMode="auto">
          <a:xfrm>
            <a:off x="691142" y="1841956"/>
            <a:ext cx="7863618" cy="3809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custDataLst>
              <p:tags r:id="rId3"/>
            </p:custDataLst>
          </p:nvPr>
        </p:nvCxnSpPr>
        <p:spPr>
          <a:xfrm flipV="1">
            <a:off x="1459906" y="2451556"/>
            <a:ext cx="6705600" cy="2362200"/>
          </a:xfrm>
          <a:prstGeom prst="line">
            <a:avLst/>
          </a:prstGeom>
          <a:ln w="38100">
            <a:solidFill>
              <a:srgbClr val="B1D2DB"/>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custDataLst>
              <p:tags r:id="rId4"/>
            </p:custDataLst>
          </p:nvPr>
        </p:nvSpPr>
        <p:spPr>
          <a:xfrm>
            <a:off x="1459906" y="4759194"/>
            <a:ext cx="978494" cy="369332"/>
          </a:xfrm>
          <a:prstGeom prst="rect">
            <a:avLst/>
          </a:prstGeom>
          <a:noFill/>
        </p:spPr>
        <p:txBody>
          <a:bodyPr wrap="square" rtlCol="0">
            <a:spAutoFit/>
          </a:bodyPr>
          <a:lstStyle/>
          <a:p>
            <a:r>
              <a:rPr lang="en-US" dirty="0" smtClean="0">
                <a:solidFill>
                  <a:prstClr val="black"/>
                </a:solidFill>
                <a:latin typeface="Franklin Gothic Demi" panose="020B0703020102020204" pitchFamily="34" charset="0"/>
                <a:cs typeface="Arial" panose="020B0604020202020204" pitchFamily="34" charset="0"/>
              </a:rPr>
              <a:t>0,96%</a:t>
            </a:r>
            <a:endParaRPr lang="en-US" dirty="0">
              <a:solidFill>
                <a:prstClr val="black"/>
              </a:solidFill>
              <a:latin typeface="Franklin Gothic Demi" panose="020B0703020102020204" pitchFamily="34" charset="0"/>
              <a:cs typeface="Arial" panose="020B0604020202020204" pitchFamily="34" charset="0"/>
            </a:endParaRPr>
          </a:p>
        </p:txBody>
      </p:sp>
      <p:sp>
        <p:nvSpPr>
          <p:cNvPr id="10" name="TextBox 9"/>
          <p:cNvSpPr txBox="1"/>
          <p:nvPr>
            <p:custDataLst>
              <p:tags r:id="rId5"/>
            </p:custDataLst>
          </p:nvPr>
        </p:nvSpPr>
        <p:spPr>
          <a:xfrm>
            <a:off x="7696200" y="2082224"/>
            <a:ext cx="858560" cy="369332"/>
          </a:xfrm>
          <a:prstGeom prst="rect">
            <a:avLst/>
          </a:prstGeom>
          <a:noFill/>
        </p:spPr>
        <p:txBody>
          <a:bodyPr wrap="square" rtlCol="0">
            <a:spAutoFit/>
          </a:bodyPr>
          <a:lstStyle/>
          <a:p>
            <a:r>
              <a:rPr lang="en-US" dirty="0" smtClean="0">
                <a:solidFill>
                  <a:prstClr val="black"/>
                </a:solidFill>
                <a:latin typeface="Franklin Gothic Demi" panose="020B0703020102020204" pitchFamily="34" charset="0"/>
                <a:cs typeface="Arial" panose="020B0604020202020204" pitchFamily="34" charset="0"/>
              </a:rPr>
              <a:t>3,52%</a:t>
            </a:r>
            <a:endParaRPr lang="en-US" dirty="0">
              <a:solidFill>
                <a:prstClr val="black"/>
              </a:solidFill>
              <a:latin typeface="Franklin Gothic Demi" panose="020B0703020102020204" pitchFamily="34" charset="0"/>
              <a:cs typeface="Arial" panose="020B0604020202020204" pitchFamily="34" charset="0"/>
            </a:endParaRPr>
          </a:p>
        </p:txBody>
      </p:sp>
      <p:sp>
        <p:nvSpPr>
          <p:cNvPr id="9" name="Rectangle 8"/>
          <p:cNvSpPr/>
          <p:nvPr>
            <p:custDataLst>
              <p:tags r:id="rId6"/>
            </p:custDataLst>
          </p:nvPr>
        </p:nvSpPr>
        <p:spPr>
          <a:xfrm>
            <a:off x="3248551" y="6122418"/>
            <a:ext cx="5212297" cy="215444"/>
          </a:xfrm>
          <a:prstGeom prst="rect">
            <a:avLst/>
          </a:prstGeom>
        </p:spPr>
        <p:txBody>
          <a:bodyPr wrap="square">
            <a:spAutoFit/>
          </a:bodyPr>
          <a:lstStyle/>
          <a:p>
            <a:r>
              <a:rPr lang="en-US" sz="800" i="1" dirty="0" err="1">
                <a:solidFill>
                  <a:prstClr val="black"/>
                </a:solidFill>
                <a:latin typeface="Franklin Gothic Book" panose="020B0503020102020204" pitchFamily="34" charset="0"/>
                <a:cs typeface="Arial" panose="020B0604020202020204" pitchFamily="34" charset="0"/>
              </a:rPr>
              <a:t>Adapté</a:t>
            </a:r>
            <a:r>
              <a:rPr lang="en-US" sz="800" i="1" dirty="0">
                <a:solidFill>
                  <a:prstClr val="black"/>
                </a:solidFill>
                <a:latin typeface="Franklin Gothic Book" panose="020B0503020102020204" pitchFamily="34" charset="0"/>
                <a:cs typeface="Arial" panose="020B0604020202020204" pitchFamily="34" charset="0"/>
              </a:rPr>
              <a:t> de : The Costs and Benefits of Financial Advice - </a:t>
            </a:r>
            <a:r>
              <a:rPr lang="en-US" sz="800" i="1" dirty="0" err="1">
                <a:solidFill>
                  <a:prstClr val="black"/>
                </a:solidFill>
                <a:latin typeface="Franklin Gothic Book" panose="020B0503020102020204" pitchFamily="34" charset="0"/>
                <a:cs typeface="Arial" panose="020B0604020202020204" pitchFamily="34" charset="0"/>
              </a:rPr>
              <a:t>Foerster</a:t>
            </a:r>
            <a:r>
              <a:rPr lang="en-US" sz="800" i="1" dirty="0">
                <a:solidFill>
                  <a:prstClr val="black"/>
                </a:solidFill>
                <a:latin typeface="Franklin Gothic Book" panose="020B0503020102020204" pitchFamily="34" charset="0"/>
                <a:cs typeface="Arial" panose="020B0604020202020204" pitchFamily="34" charset="0"/>
              </a:rPr>
              <a:t>, </a:t>
            </a:r>
            <a:r>
              <a:rPr lang="en-US" sz="800" i="1" dirty="0" err="1">
                <a:solidFill>
                  <a:prstClr val="black"/>
                </a:solidFill>
                <a:latin typeface="Franklin Gothic Book" panose="020B0503020102020204" pitchFamily="34" charset="0"/>
                <a:cs typeface="Arial" panose="020B0604020202020204" pitchFamily="34" charset="0"/>
              </a:rPr>
              <a:t>Linnainmaa</a:t>
            </a:r>
            <a:r>
              <a:rPr lang="en-US" sz="800" i="1" dirty="0">
                <a:solidFill>
                  <a:prstClr val="black"/>
                </a:solidFill>
                <a:latin typeface="Franklin Gothic Book" panose="020B0503020102020204" pitchFamily="34" charset="0"/>
                <a:cs typeface="Arial" panose="020B0604020202020204" pitchFamily="34" charset="0"/>
              </a:rPr>
              <a:t>, Melzer, </a:t>
            </a:r>
            <a:r>
              <a:rPr lang="en-US" sz="800" i="1" dirty="0" err="1">
                <a:solidFill>
                  <a:prstClr val="black"/>
                </a:solidFill>
                <a:latin typeface="Franklin Gothic Book" panose="020B0503020102020204" pitchFamily="34" charset="0"/>
                <a:cs typeface="Arial" panose="020B0604020202020204" pitchFamily="34" charset="0"/>
              </a:rPr>
              <a:t>Previtero</a:t>
            </a:r>
            <a:r>
              <a:rPr lang="en-US" sz="800" i="1" dirty="0">
                <a:solidFill>
                  <a:prstClr val="black"/>
                </a:solidFill>
                <a:latin typeface="Franklin Gothic Book" panose="020B0503020102020204" pitchFamily="34" charset="0"/>
                <a:cs typeface="Arial" panose="020B0604020202020204" pitchFamily="34" charset="0"/>
              </a:rPr>
              <a:t>, mars 2014</a:t>
            </a:r>
          </a:p>
        </p:txBody>
      </p:sp>
      <p:sp>
        <p:nvSpPr>
          <p:cNvPr id="11" name="TextBox 10"/>
          <p:cNvSpPr txBox="1"/>
          <p:nvPr>
            <p:custDataLst>
              <p:tags r:id="rId7"/>
            </p:custDataLst>
          </p:nvPr>
        </p:nvSpPr>
        <p:spPr>
          <a:xfrm>
            <a:off x="1485544" y="5632726"/>
            <a:ext cx="952856" cy="338554"/>
          </a:xfrm>
          <a:prstGeom prst="rect">
            <a:avLst/>
          </a:prstGeom>
          <a:noFill/>
        </p:spPr>
        <p:txBody>
          <a:bodyPr wrap="square" rtlCol="0">
            <a:spAutoFit/>
          </a:bodyPr>
          <a:lstStyle/>
          <a:p>
            <a:r>
              <a:rPr lang="en-US" sz="1600" dirty="0" err="1">
                <a:solidFill>
                  <a:prstClr val="black"/>
                </a:solidFill>
                <a:latin typeface="Franklin Gothic Demi" panose="020B0703020102020204" pitchFamily="34" charset="0"/>
                <a:cs typeface="Arial" panose="020B0604020202020204" pitchFamily="34" charset="0"/>
              </a:rPr>
              <a:t>Faible</a:t>
            </a:r>
            <a:endParaRPr lang="en-US" sz="1600" dirty="0">
              <a:solidFill>
                <a:prstClr val="black"/>
              </a:solidFill>
              <a:latin typeface="Franklin Gothic Demi" panose="020B0703020102020204" pitchFamily="34" charset="0"/>
              <a:cs typeface="Arial" panose="020B0604020202020204" pitchFamily="34" charset="0"/>
            </a:endParaRPr>
          </a:p>
        </p:txBody>
      </p:sp>
      <p:sp>
        <p:nvSpPr>
          <p:cNvPr id="13" name="TextBox 12"/>
          <p:cNvSpPr txBox="1"/>
          <p:nvPr>
            <p:custDataLst>
              <p:tags r:id="rId8"/>
            </p:custDataLst>
          </p:nvPr>
        </p:nvSpPr>
        <p:spPr>
          <a:xfrm>
            <a:off x="7458342" y="5632726"/>
            <a:ext cx="847458" cy="338554"/>
          </a:xfrm>
          <a:prstGeom prst="rect">
            <a:avLst/>
          </a:prstGeom>
          <a:noFill/>
        </p:spPr>
        <p:txBody>
          <a:bodyPr wrap="square" rtlCol="0">
            <a:spAutoFit/>
          </a:bodyPr>
          <a:lstStyle/>
          <a:p>
            <a:pPr algn="r"/>
            <a:r>
              <a:rPr lang="en-US" sz="1600" dirty="0" err="1">
                <a:solidFill>
                  <a:prstClr val="black"/>
                </a:solidFill>
                <a:latin typeface="Franklin Gothic Demi" panose="020B0703020102020204" pitchFamily="34" charset="0"/>
                <a:cs typeface="Arial" panose="020B0604020202020204" pitchFamily="34" charset="0"/>
              </a:rPr>
              <a:t>Élevé</a:t>
            </a:r>
            <a:endParaRPr lang="en-US" sz="1600" dirty="0">
              <a:solidFill>
                <a:prstClr val="black"/>
              </a:solidFill>
              <a:latin typeface="Franklin Gothic Demi" panose="020B0703020102020204" pitchFamily="34" charset="0"/>
              <a:cs typeface="Arial" panose="020B0604020202020204" pitchFamily="34" charset="0"/>
            </a:endParaRPr>
          </a:p>
        </p:txBody>
      </p:sp>
      <p:sp>
        <p:nvSpPr>
          <p:cNvPr id="3" name="TextBox 2"/>
          <p:cNvSpPr txBox="1"/>
          <p:nvPr>
            <p:custDataLst>
              <p:tags r:id="rId9"/>
            </p:custDataLst>
          </p:nvPr>
        </p:nvSpPr>
        <p:spPr>
          <a:xfrm>
            <a:off x="4134741" y="3214179"/>
            <a:ext cx="545506" cy="1015663"/>
          </a:xfrm>
          <a:prstGeom prst="rect">
            <a:avLst/>
          </a:prstGeom>
          <a:noFill/>
        </p:spPr>
        <p:txBody>
          <a:bodyPr wrap="square" rtlCol="0">
            <a:spAutoFit/>
          </a:bodyPr>
          <a:lstStyle/>
          <a:p>
            <a:r>
              <a:rPr lang="en-US" sz="6000" dirty="0" smtClean="0">
                <a:solidFill>
                  <a:prstClr val="black"/>
                </a:solidFill>
                <a:latin typeface="Franklin Gothic Book" panose="020B0503020102020204" pitchFamily="34" charset="0"/>
                <a:cs typeface="Arial" panose="020B0604020202020204" pitchFamily="34" charset="0"/>
              </a:rPr>
              <a:t>x</a:t>
            </a:r>
            <a:endParaRPr lang="en-US" sz="6000" dirty="0">
              <a:solidFill>
                <a:prstClr val="black"/>
              </a:solidFill>
              <a:latin typeface="Franklin Gothic Book" panose="020B0503020102020204" pitchFamily="34" charset="0"/>
              <a:cs typeface="Arial" panose="020B0604020202020204" pitchFamily="34" charset="0"/>
            </a:endParaRPr>
          </a:p>
        </p:txBody>
      </p:sp>
      <p:sp>
        <p:nvSpPr>
          <p:cNvPr id="12" name="TextBox 11"/>
          <p:cNvSpPr txBox="1"/>
          <p:nvPr>
            <p:custDataLst>
              <p:tags r:id="rId10"/>
            </p:custDataLst>
          </p:nvPr>
        </p:nvSpPr>
        <p:spPr>
          <a:xfrm>
            <a:off x="4193671" y="3217808"/>
            <a:ext cx="858560" cy="369332"/>
          </a:xfrm>
          <a:prstGeom prst="rect">
            <a:avLst/>
          </a:prstGeom>
          <a:noFill/>
        </p:spPr>
        <p:txBody>
          <a:bodyPr wrap="square" rtlCol="0">
            <a:spAutoFit/>
          </a:bodyPr>
          <a:lstStyle/>
          <a:p>
            <a:r>
              <a:rPr lang="en-US" dirty="0" smtClean="0">
                <a:solidFill>
                  <a:prstClr val="black"/>
                </a:solidFill>
                <a:latin typeface="Franklin Gothic Demi" panose="020B0703020102020204" pitchFamily="34" charset="0"/>
                <a:cs typeface="Arial" panose="020B0604020202020204" pitchFamily="34" charset="0"/>
              </a:rPr>
              <a:t>2%</a:t>
            </a:r>
            <a:endParaRPr lang="en-US" dirty="0">
              <a:solidFill>
                <a:prstClr val="black"/>
              </a:solidFill>
              <a:latin typeface="Franklin Gothic Demi" panose="020B0703020102020204" pitchFamily="34" charset="0"/>
              <a:cs typeface="Arial" panose="020B0604020202020204" pitchFamily="34" charset="0"/>
            </a:endParaRPr>
          </a:p>
        </p:txBody>
      </p:sp>
      <p:sp>
        <p:nvSpPr>
          <p:cNvPr id="16" name="Text Placeholder 3"/>
          <p:cNvSpPr txBox="1">
            <a:spLocks/>
          </p:cNvSpPr>
          <p:nvPr>
            <p:custDataLst>
              <p:tags r:id="rId11"/>
            </p:custDataLst>
          </p:nvPr>
        </p:nvSpPr>
        <p:spPr>
          <a:xfrm>
            <a:off x="18846" y="-55420"/>
            <a:ext cx="9125154" cy="1138935"/>
          </a:xfrm>
          <a:prstGeom prst="rect">
            <a:avLst/>
          </a:prstGeom>
        </p:spPr>
        <p:txBody>
          <a:bodyPr vert="horz" lIns="88778" tIns="44390" rIns="88778" bIns="44390" rtlCol="0" anchor="ctr">
            <a:normAutofit/>
          </a:bodyPr>
          <a:lstStyle>
            <a:lvl1pPr marL="487672" indent="-487672" algn="l" defTabSz="1300460" rtl="0" eaLnBrk="1" latinLnBrk="0" hangingPunct="1">
              <a:spcBef>
                <a:spcPct val="20000"/>
              </a:spcBef>
              <a:buFont typeface="Arial" panose="020B0604020202020204" pitchFamily="34" charset="0"/>
              <a:buChar char="•"/>
              <a:defRPr sz="4200" b="0" kern="1200" baseline="0">
                <a:solidFill>
                  <a:schemeClr val="bg1"/>
                </a:solidFill>
                <a:latin typeface="Century Gothic" panose="020B0502020202020204" pitchFamily="34" charset="0"/>
                <a:ea typeface="+mn-ea"/>
                <a:cs typeface="+mn-cs"/>
              </a:defRPr>
            </a:lvl1pPr>
            <a:lvl2pPr marL="1056623" indent="-406394"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2pPr>
            <a:lvl3pPr marL="1625575"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3pPr>
            <a:lvl4pPr marL="227580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4pPr>
            <a:lvl5pPr marL="292603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5pPr>
            <a:lvl6pPr marL="357626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FR" sz="3200" dirty="0">
                <a:solidFill>
                  <a:srgbClr val="001B54"/>
                </a:solidFill>
                <a:latin typeface="Franklin Gothic Demi" panose="020B0703020102020204" pitchFamily="34" charset="0"/>
                <a:sym typeface="Helvetica Light" charset="0"/>
              </a:rPr>
              <a:t>Examen de vos coûts d'investissement </a:t>
            </a:r>
          </a:p>
        </p:txBody>
      </p:sp>
      <p:sp>
        <p:nvSpPr>
          <p:cNvPr id="17" name="Rectangle 2"/>
          <p:cNvSpPr txBox="1">
            <a:spLocks noChangeArrowheads="1"/>
          </p:cNvSpPr>
          <p:nvPr>
            <p:custDataLst>
              <p:tags r:id="rId12"/>
            </p:custDataLst>
          </p:nvPr>
        </p:nvSpPr>
        <p:spPr bwMode="auto">
          <a:xfrm>
            <a:off x="1459906" y="1254581"/>
            <a:ext cx="80295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1" fontAlgn="base" hangingPunct="1">
              <a:lnSpc>
                <a:spcPts val="3200"/>
              </a:lnSpc>
              <a:spcBef>
                <a:spcPct val="0"/>
              </a:spcBef>
              <a:spcAft>
                <a:spcPct val="0"/>
              </a:spcAft>
              <a:defRPr sz="3200" kern="1200">
                <a:solidFill>
                  <a:schemeClr val="bg1"/>
                </a:solidFill>
                <a:latin typeface="+mj-lt"/>
                <a:ea typeface="ヒラギノ角ゴ Pro W3" charset="0"/>
                <a:cs typeface="ＭＳ Ｐゴシック" charset="0"/>
              </a:defRPr>
            </a:lvl1pPr>
            <a:lvl2pPr algn="l" defTabSz="457200" rtl="0" eaLnBrk="1" fontAlgn="base" hangingPunct="1">
              <a:lnSpc>
                <a:spcPts val="3200"/>
              </a:lnSpc>
              <a:spcBef>
                <a:spcPct val="0"/>
              </a:spcBef>
              <a:spcAft>
                <a:spcPct val="0"/>
              </a:spcAft>
              <a:defRPr sz="3200">
                <a:solidFill>
                  <a:schemeClr val="bg1"/>
                </a:solidFill>
                <a:latin typeface="Calibri" charset="0"/>
                <a:ea typeface="ヒラギノ角ゴ Pro W3" charset="0"/>
                <a:cs typeface="ＭＳ Ｐゴシック" charset="0"/>
              </a:defRPr>
            </a:lvl2pPr>
            <a:lvl3pPr algn="l" defTabSz="457200" rtl="0" eaLnBrk="1" fontAlgn="base" hangingPunct="1">
              <a:lnSpc>
                <a:spcPts val="3200"/>
              </a:lnSpc>
              <a:spcBef>
                <a:spcPct val="0"/>
              </a:spcBef>
              <a:spcAft>
                <a:spcPct val="0"/>
              </a:spcAft>
              <a:defRPr sz="3200">
                <a:solidFill>
                  <a:schemeClr val="bg1"/>
                </a:solidFill>
                <a:latin typeface="Calibri" charset="0"/>
                <a:ea typeface="ヒラギノ角ゴ Pro W3" charset="0"/>
                <a:cs typeface="ＭＳ Ｐゴシック" charset="0"/>
              </a:defRPr>
            </a:lvl3pPr>
            <a:lvl4pPr algn="l" defTabSz="457200" rtl="0" eaLnBrk="1" fontAlgn="base" hangingPunct="1">
              <a:lnSpc>
                <a:spcPts val="3200"/>
              </a:lnSpc>
              <a:spcBef>
                <a:spcPct val="0"/>
              </a:spcBef>
              <a:spcAft>
                <a:spcPct val="0"/>
              </a:spcAft>
              <a:defRPr sz="3200">
                <a:solidFill>
                  <a:schemeClr val="bg1"/>
                </a:solidFill>
                <a:latin typeface="Calibri" charset="0"/>
                <a:ea typeface="ヒラギノ角ゴ Pro W3" charset="0"/>
                <a:cs typeface="ＭＳ Ｐゴシック" charset="0"/>
              </a:defRPr>
            </a:lvl4pPr>
            <a:lvl5pPr algn="l" defTabSz="457200" rtl="0" eaLnBrk="1" fontAlgn="base" hangingPunct="1">
              <a:lnSpc>
                <a:spcPts val="3200"/>
              </a:lnSpc>
              <a:spcBef>
                <a:spcPct val="0"/>
              </a:spcBef>
              <a:spcAft>
                <a:spcPct val="0"/>
              </a:spcAft>
              <a:defRPr sz="3200">
                <a:solidFill>
                  <a:schemeClr val="bg1"/>
                </a:solidFill>
                <a:latin typeface="Calibri" charset="0"/>
                <a:ea typeface="ヒラギノ角ゴ Pro W3" charset="0"/>
                <a:cs typeface="ＭＳ Ｐゴシック" charset="0"/>
              </a:defRPr>
            </a:lvl5pPr>
            <a:lvl6pPr marL="457200" algn="l" defTabSz="457200" rtl="0" eaLnBrk="1" fontAlgn="base" hangingPunct="1">
              <a:spcBef>
                <a:spcPct val="0"/>
              </a:spcBef>
              <a:spcAft>
                <a:spcPct val="0"/>
              </a:spcAft>
              <a:defRPr sz="3200">
                <a:solidFill>
                  <a:schemeClr val="bg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bg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bg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bg1"/>
                </a:solidFill>
                <a:latin typeface="Calibri" charset="0"/>
                <a:ea typeface="ＭＳ Ｐゴシック" charset="0"/>
                <a:cs typeface="ＭＳ Ｐゴシック" charset="0"/>
              </a:defRPr>
            </a:lvl9pPr>
          </a:lstStyle>
          <a:p>
            <a:r>
              <a:rPr lang="en-US" altLang="en-US" sz="2400" dirty="0">
                <a:solidFill>
                  <a:prstClr val="black"/>
                </a:solidFill>
                <a:latin typeface="Franklin Gothic Book" panose="020B0503020102020204" pitchFamily="34" charset="0"/>
                <a:cs typeface="Arial" pitchFamily="34" charset="0"/>
              </a:rPr>
              <a:t>RFG – FOURCHETTE du </a:t>
            </a:r>
            <a:r>
              <a:rPr lang="en-US" altLang="en-US" sz="2400" dirty="0" err="1">
                <a:solidFill>
                  <a:prstClr val="black"/>
                </a:solidFill>
                <a:latin typeface="Franklin Gothic Book" panose="020B0503020102020204" pitchFamily="34" charset="0"/>
                <a:cs typeface="Arial" pitchFamily="34" charset="0"/>
              </a:rPr>
              <a:t>secteur</a:t>
            </a:r>
            <a:r>
              <a:rPr lang="en-US" altLang="en-US" sz="2400" dirty="0">
                <a:solidFill>
                  <a:prstClr val="black"/>
                </a:solidFill>
                <a:latin typeface="Franklin Gothic Book" panose="020B0503020102020204" pitchFamily="34" charset="0"/>
                <a:cs typeface="Arial" pitchFamily="34" charset="0"/>
              </a:rPr>
              <a:t> </a:t>
            </a:r>
          </a:p>
        </p:txBody>
      </p:sp>
    </p:spTree>
    <p:extLst>
      <p:ext uri="{BB962C8B-B14F-4D97-AF65-F5344CB8AC3E}">
        <p14:creationId xmlns:p14="http://schemas.microsoft.com/office/powerpoint/2010/main" val="130657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527"/>
            <a:ext cx="9144000" cy="69353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3200" dirty="0">
              <a:solidFill>
                <a:prstClr val="white"/>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514643671"/>
              </p:ext>
            </p:extLst>
          </p:nvPr>
        </p:nvGraphicFramePr>
        <p:xfrm>
          <a:off x="152401" y="1933572"/>
          <a:ext cx="8886824" cy="4793263"/>
        </p:xfrm>
        <a:graphic>
          <a:graphicData uri="http://schemas.openxmlformats.org/drawingml/2006/table">
            <a:tbl>
              <a:tblPr/>
              <a:tblGrid>
                <a:gridCol w="2261200"/>
                <a:gridCol w="2282965"/>
                <a:gridCol w="2210808"/>
                <a:gridCol w="2131851"/>
              </a:tblGrid>
              <a:tr h="237535">
                <a:tc>
                  <a:txBody>
                    <a:bodyPr/>
                    <a:lstStyle/>
                    <a:p>
                      <a:pPr marR="0" indent="0" algn="ctr" rtl="0">
                        <a:spcBef>
                          <a:spcPts val="0"/>
                        </a:spcBef>
                        <a:spcAft>
                          <a:spcPts val="0"/>
                        </a:spcAft>
                      </a:pPr>
                      <a:r>
                        <a:rPr lang="fr-CA" sz="1200" b="0" kern="1400" dirty="0">
                          <a:solidFill>
                            <a:schemeClr val="tx1"/>
                          </a:solidFill>
                          <a:effectLst/>
                          <a:latin typeface="Franklin Gothic Demi" panose="020B0703020102020204" pitchFamily="34" charset="0"/>
                        </a:rPr>
                        <a:t>Gestion financière </a:t>
                      </a:r>
                    </a:p>
                  </a:txBody>
                  <a:tcPr marL="27138" marR="27138" marT="27138" marB="27138"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1D2DB"/>
                    </a:solidFill>
                  </a:tcPr>
                </a:tc>
                <a:tc>
                  <a:txBody>
                    <a:bodyPr/>
                    <a:lstStyle/>
                    <a:p>
                      <a:pPr marR="0" indent="0" algn="ctr" rtl="0">
                        <a:spcBef>
                          <a:spcPts val="0"/>
                        </a:spcBef>
                        <a:spcAft>
                          <a:spcPts val="0"/>
                        </a:spcAft>
                      </a:pPr>
                      <a:r>
                        <a:rPr lang="fr-CA" sz="1200" b="0" kern="1400" dirty="0">
                          <a:solidFill>
                            <a:schemeClr val="tx1"/>
                          </a:solidFill>
                          <a:effectLst/>
                          <a:latin typeface="Franklin Gothic Demi" panose="020B0703020102020204" pitchFamily="34" charset="0"/>
                        </a:rPr>
                        <a:t>Gestion de l’actif </a:t>
                      </a: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1D2DB"/>
                    </a:solidFill>
                  </a:tcPr>
                </a:tc>
                <a:tc>
                  <a:txBody>
                    <a:bodyPr/>
                    <a:lstStyle/>
                    <a:p>
                      <a:pPr marR="0" indent="0" algn="ctr" rtl="0">
                        <a:spcBef>
                          <a:spcPts val="0"/>
                        </a:spcBef>
                        <a:spcAft>
                          <a:spcPts val="0"/>
                        </a:spcAft>
                      </a:pPr>
                      <a:r>
                        <a:rPr lang="fr-CA" sz="1200" b="0" kern="1400" dirty="0">
                          <a:solidFill>
                            <a:schemeClr val="tx1"/>
                          </a:solidFill>
                          <a:effectLst/>
                          <a:latin typeface="Franklin Gothic Demi" panose="020B0703020102020204" pitchFamily="34" charset="0"/>
                        </a:rPr>
                        <a:t>Planification fiscale </a:t>
                      </a: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1D2DB"/>
                    </a:solidFill>
                  </a:tcPr>
                </a:tc>
                <a:tc>
                  <a:txBody>
                    <a:bodyPr/>
                    <a:lstStyle/>
                    <a:p>
                      <a:pPr marR="0" indent="0" algn="ctr" rtl="0">
                        <a:spcBef>
                          <a:spcPts val="0"/>
                        </a:spcBef>
                        <a:spcAft>
                          <a:spcPts val="0"/>
                        </a:spcAft>
                      </a:pPr>
                      <a:r>
                        <a:rPr lang="fr-CA" sz="1200" b="0" kern="1400" dirty="0">
                          <a:solidFill>
                            <a:schemeClr val="tx1"/>
                          </a:solidFill>
                          <a:effectLst/>
                          <a:latin typeface="Franklin Gothic Demi" panose="020B0703020102020204" pitchFamily="34" charset="0"/>
                        </a:rPr>
                        <a:t>Gestion des risques </a:t>
                      </a:r>
                    </a:p>
                  </a:txBody>
                  <a:tcPr marL="27138" marR="27138" marT="27138" marB="2713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1D2DB"/>
                    </a:solidFill>
                  </a:tcPr>
                </a:tc>
              </a:tr>
              <a:tr h="415524">
                <a:tc>
                  <a:txBody>
                    <a:bodyPr/>
                    <a:lstStyle/>
                    <a:p>
                      <a:pPr marR="0" indent="0" algn="l" rtl="0">
                        <a:spcBef>
                          <a:spcPts val="0"/>
                        </a:spcBef>
                        <a:spcAft>
                          <a:spcPts val="0"/>
                        </a:spcAft>
                      </a:pPr>
                      <a:r>
                        <a:rPr lang="fr-CA" sz="1200" kern="1400" dirty="0">
                          <a:solidFill>
                            <a:srgbClr val="000000"/>
                          </a:solidFill>
                          <a:effectLst/>
                          <a:latin typeface="Franklin Gothic Book" panose="020B0503020102020204" pitchFamily="34" charset="0"/>
                        </a:rPr>
                        <a:t>Analyse du prêt hypothécaire et autres dettes</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fr-CA" sz="1200" kern="1400" dirty="0" smtClean="0">
                          <a:solidFill>
                            <a:srgbClr val="000000"/>
                          </a:solidFill>
                          <a:effectLst/>
                          <a:latin typeface="Franklin Gothic Book" panose="020B0503020102020204" pitchFamily="34" charset="0"/>
                        </a:rPr>
                        <a:t>Analyse du portefeuille et des rentes</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fr-CA" sz="1200" kern="1400" dirty="0">
                          <a:solidFill>
                            <a:srgbClr val="000000"/>
                          </a:solidFill>
                          <a:effectLst/>
                          <a:latin typeface="Franklin Gothic Book" panose="020B0503020102020204" pitchFamily="34" charset="0"/>
                        </a:rPr>
                        <a:t>Analyse des impôts</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fr-CA" sz="1200" kern="1400" dirty="0" smtClean="0">
                          <a:solidFill>
                            <a:srgbClr val="000000"/>
                          </a:solidFill>
                          <a:effectLst/>
                          <a:latin typeface="Franklin Gothic Book" panose="020B0503020102020204" pitchFamily="34" charset="0"/>
                        </a:rPr>
                        <a:t>Assurance-vie </a:t>
                      </a:r>
                      <a:endParaRPr lang="fr-CA" sz="1200" kern="1400" dirty="0">
                        <a:solidFill>
                          <a:srgbClr val="000000"/>
                        </a:solidFill>
                        <a:effectLst/>
                        <a:latin typeface="Franklin Gothic Book" panose="020B0503020102020204" pitchFamily="34" charset="0"/>
                      </a:endParaRPr>
                    </a:p>
                  </a:txBody>
                  <a:tcPr marL="27138" marR="27138" marT="27138" marB="2713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r>
              <a:tr h="498817">
                <a:tc>
                  <a:txBody>
                    <a:bodyPr/>
                    <a:lstStyle/>
                    <a:p>
                      <a:pPr marR="0" indent="0" algn="l" rtl="0">
                        <a:spcBef>
                          <a:spcPts val="0"/>
                        </a:spcBef>
                        <a:spcAft>
                          <a:spcPts val="0"/>
                        </a:spcAft>
                      </a:pPr>
                      <a:r>
                        <a:rPr lang="fr-CA" sz="1200" kern="1400" dirty="0">
                          <a:solidFill>
                            <a:srgbClr val="000000"/>
                          </a:solidFill>
                          <a:effectLst/>
                          <a:latin typeface="Franklin Gothic Book" panose="020B0503020102020204" pitchFamily="34" charset="0"/>
                        </a:rPr>
                        <a:t>Analyse des revenus</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c>
                  <a:txBody>
                    <a:bodyPr/>
                    <a:lstStyle/>
                    <a:p>
                      <a:pPr marR="0" indent="0" algn="l" rtl="0">
                        <a:spcBef>
                          <a:spcPts val="0"/>
                        </a:spcBef>
                        <a:spcAft>
                          <a:spcPts val="0"/>
                        </a:spcAft>
                      </a:pPr>
                      <a:r>
                        <a:rPr lang="fr-CA" sz="1200" kern="1400" dirty="0">
                          <a:solidFill>
                            <a:srgbClr val="000000"/>
                          </a:solidFill>
                          <a:effectLst/>
                          <a:latin typeface="Franklin Gothic Book" panose="020B0503020102020204" pitchFamily="34" charset="0"/>
                        </a:rPr>
                        <a:t>Gamme diversifiée de produits de placement </a:t>
                      </a: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c>
                  <a:txBody>
                    <a:bodyPr/>
                    <a:lstStyle/>
                    <a:p>
                      <a:pPr marR="0" indent="0" algn="l" rtl="0">
                        <a:spcBef>
                          <a:spcPts val="0"/>
                        </a:spcBef>
                        <a:spcAft>
                          <a:spcPts val="0"/>
                        </a:spcAft>
                      </a:pPr>
                      <a:r>
                        <a:rPr lang="fr-CA" sz="1200" kern="1400" dirty="0">
                          <a:solidFill>
                            <a:srgbClr val="000000"/>
                          </a:solidFill>
                          <a:effectLst/>
                          <a:latin typeface="Franklin Gothic Book" panose="020B0503020102020204" pitchFamily="34" charset="0"/>
                        </a:rPr>
                        <a:t>Efforts de coordination entourant la déclaration de revenus</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c>
                  <a:txBody>
                    <a:bodyPr/>
                    <a:lstStyle/>
                    <a:p>
                      <a:pPr marR="0" indent="0" algn="l" rtl="0">
                        <a:spcBef>
                          <a:spcPts val="0"/>
                        </a:spcBef>
                        <a:spcAft>
                          <a:spcPts val="0"/>
                        </a:spcAft>
                      </a:pPr>
                      <a:r>
                        <a:rPr lang="fr-CA" sz="1200" kern="1400" dirty="0">
                          <a:solidFill>
                            <a:srgbClr val="000000"/>
                          </a:solidFill>
                          <a:effectLst/>
                          <a:latin typeface="Franklin Gothic Book" panose="020B0503020102020204" pitchFamily="34" charset="0"/>
                        </a:rPr>
                        <a:t>Maladies graves et invalidité</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r>
              <a:tr h="415524">
                <a:tc>
                  <a:txBody>
                    <a:bodyPr/>
                    <a:lstStyle/>
                    <a:p>
                      <a:pPr marR="0" indent="0" algn="l" rtl="0">
                        <a:spcBef>
                          <a:spcPts val="0"/>
                        </a:spcBef>
                        <a:spcAft>
                          <a:spcPts val="0"/>
                        </a:spcAft>
                      </a:pPr>
                      <a:r>
                        <a:rPr lang="fr-CA" sz="1200" kern="1400" dirty="0">
                          <a:solidFill>
                            <a:srgbClr val="000000"/>
                          </a:solidFill>
                          <a:effectLst/>
                          <a:latin typeface="Franklin Gothic Book" panose="020B0503020102020204" pitchFamily="34" charset="0"/>
                        </a:rPr>
                        <a:t>Prévision des revenus</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fr-CA" sz="1200" kern="1400" dirty="0" smtClean="0">
                          <a:solidFill>
                            <a:srgbClr val="000000"/>
                          </a:solidFill>
                          <a:effectLst/>
                          <a:latin typeface="Franklin Gothic Book" panose="020B0503020102020204" pitchFamily="34" charset="0"/>
                        </a:rPr>
                        <a:t>Régimes d'épargne-retraite, d'épargne-études et d'épargne</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fr-CA" sz="1200" kern="1400" dirty="0" smtClean="0">
                          <a:solidFill>
                            <a:srgbClr val="000000"/>
                          </a:solidFill>
                          <a:effectLst/>
                          <a:latin typeface="Franklin Gothic Book" panose="020B0503020102020204" pitchFamily="34" charset="0"/>
                        </a:rPr>
                        <a:t>Planification fiscale approfondie pour particuliers</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fr-CA" sz="1200" kern="1400" dirty="0" smtClean="0">
                          <a:solidFill>
                            <a:srgbClr val="000000"/>
                          </a:solidFill>
                          <a:effectLst/>
                          <a:latin typeface="Franklin Gothic Book" panose="020B0503020102020204" pitchFamily="34" charset="0"/>
                        </a:rPr>
                        <a:t>Assurance de soins de santé à long terme</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r>
              <a:tr h="415524">
                <a:tc>
                  <a:txBody>
                    <a:bodyPr/>
                    <a:lstStyle/>
                    <a:p>
                      <a:pPr marR="0" indent="0" algn="l" rtl="0">
                        <a:spcBef>
                          <a:spcPts val="0"/>
                        </a:spcBef>
                        <a:spcAft>
                          <a:spcPts val="0"/>
                        </a:spcAft>
                      </a:pPr>
                      <a:r>
                        <a:rPr lang="fr-CA" sz="1200" kern="1400" dirty="0" smtClean="0">
                          <a:solidFill>
                            <a:srgbClr val="000000"/>
                          </a:solidFill>
                          <a:effectLst/>
                          <a:latin typeface="Franklin Gothic Book" panose="020B0503020102020204" pitchFamily="34" charset="0"/>
                        </a:rPr>
                        <a:t>REER et prêt levier</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c>
                  <a:txBody>
                    <a:bodyPr/>
                    <a:lstStyle/>
                    <a:p>
                      <a:pPr marR="0" indent="0" algn="l" rtl="0">
                        <a:spcBef>
                          <a:spcPts val="0"/>
                        </a:spcBef>
                        <a:spcAft>
                          <a:spcPts val="0"/>
                        </a:spcAft>
                      </a:pPr>
                      <a:r>
                        <a:rPr lang="fr-CA" sz="1200" kern="1400" dirty="0" smtClean="0">
                          <a:solidFill>
                            <a:srgbClr val="000000"/>
                          </a:solidFill>
                          <a:effectLst/>
                          <a:latin typeface="Franklin Gothic Book" panose="020B0503020102020204" pitchFamily="34" charset="0"/>
                        </a:rPr>
                        <a:t>Repositionnement et rééquilibrage </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c>
                  <a:txBody>
                    <a:bodyPr/>
                    <a:lstStyle/>
                    <a:p>
                      <a:pPr marR="0" indent="0" algn="l" rtl="0">
                        <a:spcBef>
                          <a:spcPts val="0"/>
                        </a:spcBef>
                        <a:spcAft>
                          <a:spcPts val="0"/>
                        </a:spcAft>
                      </a:pPr>
                      <a:r>
                        <a:rPr lang="fr-CA" sz="1200" kern="1400" dirty="0">
                          <a:solidFill>
                            <a:srgbClr val="000000"/>
                          </a:solidFill>
                          <a:effectLst/>
                          <a:latin typeface="Franklin Gothic Book" panose="020B0503020102020204" pitchFamily="34" charset="0"/>
                        </a:rPr>
                        <a:t>Planification fiscale pour entreprises</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c>
                  <a:txBody>
                    <a:bodyPr/>
                    <a:lstStyle/>
                    <a:p>
                      <a:pPr marR="0" indent="0" algn="l" rtl="0">
                        <a:spcBef>
                          <a:spcPts val="0"/>
                        </a:spcBef>
                        <a:spcAft>
                          <a:spcPts val="0"/>
                        </a:spcAft>
                      </a:pPr>
                      <a:r>
                        <a:rPr lang="fr-CA" sz="1200" kern="1400" dirty="0" smtClean="0">
                          <a:solidFill>
                            <a:srgbClr val="000000"/>
                          </a:solidFill>
                          <a:effectLst/>
                          <a:latin typeface="Franklin Gothic Book" panose="020B0503020102020204" pitchFamily="34" charset="0"/>
                        </a:rPr>
                        <a:t>Répartition de l'actif visant à réduire les risques</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r>
              <a:tr h="505981">
                <a:tc>
                  <a:txBody>
                    <a:bodyPr/>
                    <a:lstStyle/>
                    <a:p>
                      <a:pPr marR="0" indent="0" algn="l" rtl="0">
                        <a:spcBef>
                          <a:spcPts val="0"/>
                        </a:spcBef>
                        <a:spcAft>
                          <a:spcPts val="0"/>
                        </a:spcAft>
                      </a:pPr>
                      <a:r>
                        <a:rPr lang="fr-CA" sz="1200" kern="1400" dirty="0" smtClean="0">
                          <a:solidFill>
                            <a:srgbClr val="000000"/>
                          </a:solidFill>
                          <a:effectLst/>
                          <a:latin typeface="Franklin Gothic Book" panose="020B0503020102020204" pitchFamily="34" charset="0"/>
                        </a:rPr>
                        <a:t>Fixation des objectifs financiers </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fr-CA" sz="1200" kern="1400" dirty="0" smtClean="0">
                          <a:solidFill>
                            <a:srgbClr val="000000"/>
                          </a:solidFill>
                          <a:effectLst/>
                          <a:latin typeface="Franklin Gothic Book" panose="020B0503020102020204" pitchFamily="34" charset="0"/>
                        </a:rPr>
                        <a:t>Rendements</a:t>
                      </a:r>
                      <a:r>
                        <a:t> </a:t>
                      </a:r>
                      <a:r>
                        <a:rPr lang="fr-CA" sz="1200" kern="1400" dirty="0" smtClean="0">
                          <a:solidFill>
                            <a:srgbClr val="000000"/>
                          </a:solidFill>
                          <a:effectLst/>
                          <a:latin typeface="Franklin Gothic Book" panose="020B0503020102020204" pitchFamily="34" charset="0"/>
                        </a:rPr>
                        <a:t>corrigés du risque maximisés</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fr-CA" sz="1200" kern="1400" dirty="0" smtClean="0">
                          <a:solidFill>
                            <a:srgbClr val="000000"/>
                          </a:solidFill>
                          <a:effectLst/>
                          <a:latin typeface="Franklin Gothic Book" panose="020B0503020102020204" pitchFamily="34" charset="0"/>
                        </a:rPr>
                        <a:t>Stratégie de minimisation des impôts </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fr-CA" sz="1200" kern="1400" dirty="0" smtClean="0">
                          <a:solidFill>
                            <a:srgbClr val="000000"/>
                          </a:solidFill>
                          <a:effectLst/>
                          <a:latin typeface="Franklin Gothic Book" panose="020B0503020102020204" pitchFamily="34" charset="0"/>
                        </a:rPr>
                        <a:t>Surveillance des gestionnaires de portefeuille</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r>
              <a:tr h="130492">
                <a:tc>
                  <a:txBody>
                    <a:bodyPr/>
                    <a:lstStyle/>
                    <a:p>
                      <a:pPr marR="0" indent="0" algn="ctr" rtl="0">
                        <a:spcBef>
                          <a:spcPts val="0"/>
                        </a:spcBef>
                        <a:spcAft>
                          <a:spcPts val="0"/>
                        </a:spcAft>
                      </a:pPr>
                      <a:endParaRPr lang="en-US" sz="400" kern="1400" dirty="0">
                        <a:solidFill>
                          <a:srgbClr val="000000"/>
                        </a:solidFill>
                        <a:effectLst/>
                        <a:latin typeface="Roboto Condensed Light" panose="02000000000000000000" pitchFamily="2" charset="0"/>
                        <a:ea typeface="Roboto Condensed Light" panose="02000000000000000000" pitchFamily="2" charset="0"/>
                      </a:endParaRPr>
                    </a:p>
                  </a:txBody>
                  <a:tcPr marL="27138" marR="27138" marT="27138" marB="27138"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R="0" indent="0" algn="ctr" rtl="0">
                        <a:spcBef>
                          <a:spcPts val="0"/>
                        </a:spcBef>
                        <a:spcAft>
                          <a:spcPts val="0"/>
                        </a:spcAft>
                      </a:pPr>
                      <a:endParaRPr lang="en-US" sz="400" kern="1400" dirty="0">
                        <a:solidFill>
                          <a:srgbClr val="000000"/>
                        </a:solidFill>
                        <a:effectLst/>
                        <a:latin typeface="Roboto Condensed Light" panose="02000000000000000000" pitchFamily="2"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R="0" indent="0" algn="ctr" rtl="0">
                        <a:spcBef>
                          <a:spcPts val="0"/>
                        </a:spcBef>
                        <a:spcAft>
                          <a:spcPts val="0"/>
                        </a:spcAft>
                      </a:pPr>
                      <a:endParaRPr lang="en-US" sz="400" kern="1400" dirty="0">
                        <a:solidFill>
                          <a:srgbClr val="000000"/>
                        </a:solidFill>
                        <a:effectLst/>
                        <a:latin typeface="Roboto Condensed Light" panose="02000000000000000000" pitchFamily="2"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R="0" indent="0" algn="ctr" rtl="0">
                        <a:spcBef>
                          <a:spcPts val="0"/>
                        </a:spcBef>
                        <a:spcAft>
                          <a:spcPts val="0"/>
                        </a:spcAft>
                      </a:pPr>
                      <a:endParaRPr lang="en-US" sz="400" kern="1400" dirty="0">
                        <a:solidFill>
                          <a:srgbClr val="000000"/>
                        </a:solidFill>
                        <a:effectLst/>
                        <a:latin typeface="Roboto Condensed Light" panose="02000000000000000000" pitchFamily="2"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r>
              <a:tr h="237535">
                <a:tc>
                  <a:txBody>
                    <a:bodyPr/>
                    <a:lstStyle/>
                    <a:p>
                      <a:pPr marR="0" indent="0" algn="ctr" rtl="0">
                        <a:spcBef>
                          <a:spcPts val="0"/>
                        </a:spcBef>
                        <a:spcAft>
                          <a:spcPts val="0"/>
                        </a:spcAft>
                      </a:pPr>
                      <a:r>
                        <a:rPr lang="fr-CA" sz="1200" b="0" kern="1400" dirty="0" smtClean="0">
                          <a:solidFill>
                            <a:schemeClr val="tx1"/>
                          </a:solidFill>
                          <a:effectLst/>
                          <a:latin typeface="Franklin Gothic Demi" panose="020B0703020102020204" pitchFamily="34" charset="0"/>
                        </a:rPr>
                        <a:t>Planification de la retraite </a:t>
                      </a:r>
                      <a:endParaRPr lang="fr-CA" sz="1200" b="0" kern="1400" dirty="0">
                        <a:solidFill>
                          <a:schemeClr val="tx1"/>
                        </a:solidFill>
                        <a:effectLst/>
                        <a:latin typeface="Franklin Gothic Demi" panose="020B0703020102020204" pitchFamily="34" charset="0"/>
                        <a:ea typeface="Roboto Condensed Light" panose="02000000000000000000" pitchFamily="2" charset="0"/>
                      </a:endParaRPr>
                    </a:p>
                  </a:txBody>
                  <a:tcPr marL="27138" marR="27138" marT="27138" marB="27138"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1D2DB"/>
                    </a:solidFill>
                  </a:tcPr>
                </a:tc>
                <a:tc>
                  <a:txBody>
                    <a:bodyPr/>
                    <a:lstStyle/>
                    <a:p>
                      <a:pPr marR="0" indent="0" algn="ctr" rtl="0">
                        <a:spcBef>
                          <a:spcPts val="0"/>
                        </a:spcBef>
                        <a:spcAft>
                          <a:spcPts val="0"/>
                        </a:spcAft>
                      </a:pPr>
                      <a:r>
                        <a:rPr lang="fr-CA" sz="1200" b="0" kern="1400" dirty="0" smtClean="0">
                          <a:solidFill>
                            <a:schemeClr val="tx1"/>
                          </a:solidFill>
                          <a:effectLst/>
                          <a:latin typeface="Franklin Gothic Demi" panose="020B0703020102020204" pitchFamily="34" charset="0"/>
                        </a:rPr>
                        <a:t>Planification de legs </a:t>
                      </a:r>
                      <a:endParaRPr lang="fr-CA" sz="1200" b="0" kern="1400" dirty="0">
                        <a:solidFill>
                          <a:schemeClr val="tx1"/>
                        </a:solidFill>
                        <a:effectLst/>
                        <a:latin typeface="Franklin Gothic Demi" panose="020B07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1D2DB"/>
                    </a:solidFill>
                  </a:tcPr>
                </a:tc>
                <a:tc>
                  <a:txBody>
                    <a:bodyPr/>
                    <a:lstStyle/>
                    <a:p>
                      <a:pPr marR="0" indent="0" algn="ctr" rtl="0">
                        <a:spcBef>
                          <a:spcPts val="0"/>
                        </a:spcBef>
                        <a:spcAft>
                          <a:spcPts val="0"/>
                        </a:spcAft>
                      </a:pPr>
                      <a:r>
                        <a:rPr lang="fr-CA" sz="1200" b="0" kern="1400" dirty="0">
                          <a:solidFill>
                            <a:schemeClr val="tx1"/>
                          </a:solidFill>
                          <a:effectLst/>
                          <a:latin typeface="Franklin Gothic Demi" panose="020B0703020102020204" pitchFamily="34" charset="0"/>
                        </a:rPr>
                        <a:t>Plan de vie </a:t>
                      </a:r>
                      <a:endParaRPr lang="fr-CA" sz="1200" b="0" kern="1400" dirty="0">
                        <a:solidFill>
                          <a:schemeClr val="tx1"/>
                        </a:solidFill>
                        <a:effectLst/>
                        <a:latin typeface="Franklin Gothic Demi" panose="020B07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1D2DB"/>
                    </a:solidFill>
                  </a:tcPr>
                </a:tc>
                <a:tc>
                  <a:txBody>
                    <a:bodyPr/>
                    <a:lstStyle/>
                    <a:p>
                      <a:pPr marR="0" indent="0" algn="ctr" rtl="0">
                        <a:spcBef>
                          <a:spcPts val="0"/>
                        </a:spcBef>
                        <a:spcAft>
                          <a:spcPts val="0"/>
                        </a:spcAft>
                      </a:pPr>
                      <a:r>
                        <a:rPr lang="fr-CA" sz="1200" b="0" kern="1400" dirty="0" smtClean="0">
                          <a:solidFill>
                            <a:schemeClr val="tx1"/>
                          </a:solidFill>
                          <a:effectLst/>
                          <a:latin typeface="Franklin Gothic Demi" panose="020B0703020102020204" pitchFamily="34" charset="0"/>
                        </a:rPr>
                        <a:t>Expérience client </a:t>
                      </a:r>
                      <a:endParaRPr lang="fr-CA" sz="1200" b="0" kern="1400" dirty="0">
                        <a:solidFill>
                          <a:schemeClr val="tx1"/>
                        </a:solidFill>
                        <a:effectLst/>
                        <a:latin typeface="Franklin Gothic Demi" panose="020B07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1D2DB"/>
                    </a:solidFill>
                  </a:tcPr>
                </a:tc>
              </a:tr>
              <a:tr h="415524">
                <a:tc>
                  <a:txBody>
                    <a:bodyPr/>
                    <a:lstStyle/>
                    <a:p>
                      <a:pPr marR="0" indent="0" algn="l" rtl="0">
                        <a:spcBef>
                          <a:spcPts val="0"/>
                        </a:spcBef>
                        <a:spcAft>
                          <a:spcPts val="0"/>
                        </a:spcAft>
                      </a:pPr>
                      <a:r>
                        <a:rPr lang="fr-CA" sz="1200" kern="1400" dirty="0">
                          <a:solidFill>
                            <a:srgbClr val="000000"/>
                          </a:solidFill>
                          <a:effectLst/>
                          <a:latin typeface="Franklin Gothic Book" panose="020B0503020102020204" pitchFamily="34" charset="0"/>
                        </a:rPr>
                        <a:t>Analyse du revenu de retraite</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fr-CA" sz="1200" kern="1400" dirty="0">
                          <a:solidFill>
                            <a:srgbClr val="000000"/>
                          </a:solidFill>
                          <a:effectLst/>
                          <a:latin typeface="Franklin Gothic Book" panose="020B0503020102020204" pitchFamily="34" charset="0"/>
                        </a:rPr>
                        <a:t>Analyse de la planification successorale</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fr-CA" sz="1200" kern="1400" dirty="0">
                          <a:solidFill>
                            <a:srgbClr val="000000"/>
                          </a:solidFill>
                          <a:effectLst/>
                          <a:latin typeface="Franklin Gothic Book" panose="020B0503020102020204" pitchFamily="34" charset="0"/>
                        </a:rPr>
                        <a:t>Questions relatives aux services aux aînés</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fr-CA" sz="1200" kern="1400" dirty="0">
                          <a:solidFill>
                            <a:srgbClr val="000000"/>
                          </a:solidFill>
                          <a:effectLst/>
                          <a:latin typeface="Franklin Gothic Book" panose="020B0503020102020204" pitchFamily="34" charset="0"/>
                        </a:rPr>
                        <a:t>Interrogatoire préalable approfondi</a:t>
                      </a:r>
                    </a:p>
                  </a:txBody>
                  <a:tcPr marL="27138" marR="27138" marT="27138" marB="2713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r>
              <a:tr h="234608">
                <a:tc>
                  <a:txBody>
                    <a:bodyPr/>
                    <a:lstStyle/>
                    <a:p>
                      <a:pPr marR="0" indent="0" algn="l" rtl="0">
                        <a:spcBef>
                          <a:spcPts val="0"/>
                        </a:spcBef>
                        <a:spcAft>
                          <a:spcPts val="0"/>
                        </a:spcAft>
                      </a:pPr>
                      <a:r>
                        <a:rPr lang="fr-CA" sz="1200" kern="1400" dirty="0">
                          <a:solidFill>
                            <a:srgbClr val="000000"/>
                          </a:solidFill>
                          <a:effectLst/>
                          <a:latin typeface="Franklin Gothic Book" panose="020B0503020102020204" pitchFamily="34" charset="0"/>
                        </a:rPr>
                        <a:t>Évaluation des objectifs</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c>
                  <a:txBody>
                    <a:bodyPr/>
                    <a:lstStyle/>
                    <a:p>
                      <a:pPr marR="0" indent="0" algn="l" rtl="0">
                        <a:spcBef>
                          <a:spcPts val="0"/>
                        </a:spcBef>
                        <a:spcAft>
                          <a:spcPts val="0"/>
                        </a:spcAft>
                      </a:pPr>
                      <a:r>
                        <a:rPr lang="fr-CA" sz="1200" kern="1400" dirty="0">
                          <a:solidFill>
                            <a:srgbClr val="000000"/>
                          </a:solidFill>
                          <a:effectLst/>
                          <a:latin typeface="Franklin Gothic Book" panose="020B0503020102020204" pitchFamily="34" charset="0"/>
                        </a:rPr>
                        <a:t>Testament et procuration</a:t>
                      </a: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c>
                  <a:txBody>
                    <a:bodyPr/>
                    <a:lstStyle/>
                    <a:p>
                      <a:pPr marR="0" indent="0" algn="l" rtl="0">
                        <a:spcBef>
                          <a:spcPts val="0"/>
                        </a:spcBef>
                        <a:spcAft>
                          <a:spcPts val="0"/>
                        </a:spcAft>
                      </a:pPr>
                      <a:r>
                        <a:rPr lang="fr-CA" sz="1200" kern="1400" dirty="0">
                          <a:solidFill>
                            <a:srgbClr val="000000"/>
                          </a:solidFill>
                          <a:effectLst/>
                          <a:latin typeface="Franklin Gothic Book" panose="020B0503020102020204" pitchFamily="34" charset="0"/>
                        </a:rPr>
                        <a:t>Transitions professionnelles </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c>
                  <a:txBody>
                    <a:bodyPr/>
                    <a:lstStyle/>
                    <a:p>
                      <a:pPr marR="0" indent="0" algn="l" rtl="0">
                        <a:spcBef>
                          <a:spcPts val="0"/>
                        </a:spcBef>
                        <a:spcAft>
                          <a:spcPts val="0"/>
                        </a:spcAft>
                      </a:pPr>
                      <a:r>
                        <a:rPr lang="fr-CA" sz="1200" kern="1400" dirty="0" smtClean="0">
                          <a:solidFill>
                            <a:srgbClr val="000000"/>
                          </a:solidFill>
                          <a:effectLst/>
                          <a:latin typeface="Franklin Gothic Book" panose="020B0503020102020204" pitchFamily="34" charset="0"/>
                        </a:rPr>
                        <a:t>Gestion comportementale</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r>
              <a:tr h="415524">
                <a:tc>
                  <a:txBody>
                    <a:bodyPr/>
                    <a:lstStyle/>
                    <a:p>
                      <a:pPr marR="0" indent="0" algn="l" rtl="0">
                        <a:spcBef>
                          <a:spcPts val="0"/>
                        </a:spcBef>
                        <a:spcAft>
                          <a:spcPts val="0"/>
                        </a:spcAft>
                      </a:pPr>
                      <a:r>
                        <a:rPr lang="fr-CA" sz="1200" kern="1400" dirty="0">
                          <a:solidFill>
                            <a:srgbClr val="000000"/>
                          </a:solidFill>
                          <a:effectLst/>
                          <a:latin typeface="Franklin Gothic Book" panose="020B0503020102020204" pitchFamily="34" charset="0"/>
                        </a:rPr>
                        <a:t>Analyse des dépenses prévues à la retraite</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fr-CA" sz="1200" kern="1400" dirty="0">
                          <a:solidFill>
                            <a:srgbClr val="000000"/>
                          </a:solidFill>
                          <a:effectLst/>
                          <a:latin typeface="Franklin Gothic Book" panose="020B0503020102020204" pitchFamily="34" charset="0"/>
                        </a:rPr>
                        <a:t>Dons de bienfaisance</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fr-CA" sz="1200" kern="1400" dirty="0">
                          <a:solidFill>
                            <a:srgbClr val="000000"/>
                          </a:solidFill>
                          <a:effectLst/>
                          <a:latin typeface="Franklin Gothic Book" panose="020B0503020102020204" pitchFamily="34" charset="0"/>
                        </a:rPr>
                        <a:t>Mode de vie sain</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fr-CA" sz="1200" kern="1400" dirty="0">
                          <a:solidFill>
                            <a:srgbClr val="000000"/>
                          </a:solidFill>
                          <a:effectLst/>
                          <a:latin typeface="Franklin Gothic Book" panose="020B0503020102020204" pitchFamily="34" charset="0"/>
                        </a:rPr>
                        <a:t>Rapports périodiques</a:t>
                      </a:r>
                    </a:p>
                  </a:txBody>
                  <a:tcPr marL="27138" marR="27138" marT="27138" marB="2713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r>
              <a:tr h="415524">
                <a:tc>
                  <a:txBody>
                    <a:bodyPr/>
                    <a:lstStyle/>
                    <a:p>
                      <a:pPr marR="0" indent="0" algn="l" rtl="0">
                        <a:spcBef>
                          <a:spcPts val="0"/>
                        </a:spcBef>
                        <a:spcAft>
                          <a:spcPts val="0"/>
                        </a:spcAft>
                      </a:pPr>
                      <a:r>
                        <a:rPr lang="fr-CA" sz="1200" kern="1400" dirty="0">
                          <a:solidFill>
                            <a:srgbClr val="000000"/>
                          </a:solidFill>
                          <a:effectLst/>
                          <a:latin typeface="Franklin Gothic Book" panose="020B0503020102020204" pitchFamily="34" charset="0"/>
                        </a:rPr>
                        <a:t>Projection du flux de trésorerie à la retraite</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c>
                  <a:txBody>
                    <a:bodyPr/>
                    <a:lstStyle/>
                    <a:p>
                      <a:pPr marR="0" indent="0" algn="l" rtl="0">
                        <a:spcBef>
                          <a:spcPts val="0"/>
                        </a:spcBef>
                        <a:spcAft>
                          <a:spcPts val="0"/>
                        </a:spcAft>
                      </a:pPr>
                      <a:r>
                        <a:rPr lang="fr-CA" sz="1200" kern="1400" dirty="0">
                          <a:solidFill>
                            <a:srgbClr val="000000"/>
                          </a:solidFill>
                          <a:effectLst/>
                          <a:latin typeface="Franklin Gothic Book" panose="020B0503020102020204" pitchFamily="34" charset="0"/>
                        </a:rPr>
                        <a:t>Planification de la succession d'entreprise</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c>
                  <a:txBody>
                    <a:bodyPr/>
                    <a:lstStyle/>
                    <a:p>
                      <a:pPr marR="0" indent="0" algn="l" rtl="0">
                        <a:spcBef>
                          <a:spcPts val="0"/>
                        </a:spcBef>
                        <a:spcAft>
                          <a:spcPts val="0"/>
                        </a:spcAft>
                      </a:pPr>
                      <a:r>
                        <a:rPr lang="fr-CA" sz="1200" kern="1400" dirty="0" smtClean="0">
                          <a:solidFill>
                            <a:srgbClr val="000000"/>
                          </a:solidFill>
                          <a:effectLst/>
                          <a:latin typeface="Franklin Gothic Book" panose="020B0503020102020204" pitchFamily="34" charset="0"/>
                        </a:rPr>
                        <a:t>Référence à d'autres </a:t>
                      </a:r>
                      <a:r>
                        <a:rPr lang="fr-CA" sz="1200" kern="1400" dirty="0">
                          <a:solidFill>
                            <a:srgbClr val="000000"/>
                          </a:solidFill>
                          <a:effectLst/>
                          <a:latin typeface="Franklin Gothic Book" panose="020B0503020102020204" pitchFamily="34" charset="0"/>
                        </a:rPr>
                        <a:t>professionnels</a:t>
                      </a: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c>
                  <a:txBody>
                    <a:bodyPr/>
                    <a:lstStyle/>
                    <a:p>
                      <a:pPr marR="0" indent="0" algn="l" rtl="0">
                        <a:spcBef>
                          <a:spcPts val="0"/>
                        </a:spcBef>
                        <a:spcAft>
                          <a:spcPts val="0"/>
                        </a:spcAft>
                      </a:pPr>
                      <a:r>
                        <a:rPr lang="fr-CA" sz="1200" kern="1400" dirty="0" smtClean="0">
                          <a:solidFill>
                            <a:srgbClr val="000000"/>
                          </a:solidFill>
                          <a:effectLst/>
                          <a:latin typeface="Franklin Gothic Book" panose="020B0503020102020204" pitchFamily="34" charset="0"/>
                        </a:rPr>
                        <a:t>Communication adaptée</a:t>
                      </a:r>
                    </a:p>
                  </a:txBody>
                  <a:tcPr marL="27138" marR="27138" marT="27138" marB="2713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r>
              <a:tr h="415524">
                <a:tc>
                  <a:txBody>
                    <a:bodyPr/>
                    <a:lstStyle/>
                    <a:p>
                      <a:pPr marR="0" indent="0" algn="l" rtl="0">
                        <a:spcBef>
                          <a:spcPts val="0"/>
                        </a:spcBef>
                        <a:spcAft>
                          <a:spcPts val="0"/>
                        </a:spcAft>
                      </a:pPr>
                      <a:r>
                        <a:rPr lang="fr-CA" sz="1200" kern="1400" dirty="0" smtClean="0">
                          <a:solidFill>
                            <a:srgbClr val="000000"/>
                          </a:solidFill>
                          <a:effectLst/>
                          <a:latin typeface="Franklin Gothic Book" panose="020B0503020102020204" pitchFamily="34" charset="0"/>
                        </a:rPr>
                        <a:t>Séances d'information sur la retraite </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fr-CA" sz="1200" kern="1400" dirty="0" smtClean="0">
                          <a:solidFill>
                            <a:srgbClr val="000000"/>
                          </a:solidFill>
                          <a:effectLst/>
                          <a:latin typeface="Franklin Gothic Book" panose="020B0503020102020204" pitchFamily="34" charset="0"/>
                        </a:rPr>
                        <a:t>Accès à un réseau juridique </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fr-CA" sz="1200" kern="1400" dirty="0" smtClean="0">
                          <a:solidFill>
                            <a:srgbClr val="000000"/>
                          </a:solidFill>
                          <a:effectLst/>
                          <a:latin typeface="Franklin Gothic Book" panose="020B0503020102020204" pitchFamily="34" charset="0"/>
                        </a:rPr>
                        <a:t>Autres conseils non financiers </a:t>
                      </a:r>
                      <a:endParaRPr lang="fr-CA"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fr-CA" sz="1200" kern="1400" dirty="0">
                          <a:solidFill>
                            <a:srgbClr val="000000"/>
                          </a:solidFill>
                          <a:effectLst/>
                          <a:latin typeface="Franklin Gothic Book" panose="020B0503020102020204" pitchFamily="34" charset="0"/>
                        </a:rPr>
                        <a:t>Résolution de problème proactive</a:t>
                      </a:r>
                    </a:p>
                  </a:txBody>
                  <a:tcPr marL="27138" marR="27138" marT="27138" marB="2713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r>
            </a:tbl>
          </a:graphicData>
        </a:graphic>
      </p:graphicFrame>
      <p:sp>
        <p:nvSpPr>
          <p:cNvPr id="5" name="Control 1"/>
          <p:cNvSpPr>
            <a:spLocks noChangeArrowheads="1" noChangeShapeType="1"/>
          </p:cNvSpPr>
          <p:nvPr/>
        </p:nvSpPr>
        <p:spPr bwMode="auto">
          <a:xfrm rot="16200000">
            <a:off x="-717550" y="5551488"/>
            <a:ext cx="9188450" cy="32607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solidFill>
                <a:prstClr val="black"/>
              </a:solidFill>
              <a:latin typeface="Arial"/>
            </a:endParaRPr>
          </a:p>
        </p:txBody>
      </p:sp>
      <p:sp>
        <p:nvSpPr>
          <p:cNvPr id="8" name="Rectangle 7"/>
          <p:cNvSpPr/>
          <p:nvPr/>
        </p:nvSpPr>
        <p:spPr>
          <a:xfrm>
            <a:off x="152400" y="915245"/>
            <a:ext cx="8915399" cy="895350"/>
          </a:xfrm>
          <a:prstGeom prst="rect">
            <a:avLst/>
          </a:prstGeom>
          <a:noFill/>
        </p:spPr>
        <p:txBody>
          <a:bodyPr wrap="square" anchor="ctr" anchorCtr="0">
            <a:noAutofit/>
          </a:bodyPr>
          <a:lstStyle/>
          <a:p>
            <a:pPr fontAlgn="base">
              <a:spcBef>
                <a:spcPct val="0"/>
              </a:spcBef>
              <a:spcAft>
                <a:spcPct val="0"/>
              </a:spcAft>
            </a:pPr>
            <a:r>
              <a:rPr lang="fr-CA" altLang="en-US" sz="1400" i="1" dirty="0" smtClean="0">
                <a:solidFill>
                  <a:prstClr val="black"/>
                </a:solidFill>
                <a:latin typeface="Times New Roman" panose="02020603050405020304" pitchFamily="18" charset="0"/>
              </a:rPr>
              <a:t>Chez XYZ </a:t>
            </a:r>
            <a:r>
              <a:rPr lang="fr-CA" altLang="en-US" sz="1400" i="1" dirty="0">
                <a:solidFill>
                  <a:prstClr val="black"/>
                </a:solidFill>
                <a:latin typeface="Times New Roman" panose="02020603050405020304" pitchFamily="18" charset="0"/>
              </a:rPr>
              <a:t>Gestion de patrimoine, </a:t>
            </a:r>
            <a:r>
              <a:rPr lang="fr-CA" altLang="en-US" sz="1400" i="1" dirty="0" smtClean="0">
                <a:solidFill>
                  <a:prstClr val="black"/>
                </a:solidFill>
                <a:latin typeface="Times New Roman" panose="02020603050405020304" pitchFamily="18" charset="0"/>
              </a:rPr>
              <a:t>nous nous faisons un devoir de vous </a:t>
            </a:r>
            <a:r>
              <a:rPr lang="fr-CA" altLang="en-US" sz="1400" i="1" dirty="0">
                <a:solidFill>
                  <a:prstClr val="black"/>
                </a:solidFill>
                <a:latin typeface="Times New Roman" panose="02020603050405020304" pitchFamily="18" charset="0"/>
              </a:rPr>
              <a:t>offrir </a:t>
            </a:r>
            <a:r>
              <a:rPr lang="fr-CA" altLang="en-US" sz="1400" i="1" dirty="0" smtClean="0">
                <a:solidFill>
                  <a:prstClr val="black"/>
                </a:solidFill>
                <a:latin typeface="Times New Roman" panose="02020603050405020304" pitchFamily="18" charset="0"/>
              </a:rPr>
              <a:t>des services </a:t>
            </a:r>
            <a:r>
              <a:rPr lang="fr-CA" altLang="en-US" sz="1400" i="1" dirty="0">
                <a:solidFill>
                  <a:prstClr val="black"/>
                </a:solidFill>
                <a:latin typeface="Times New Roman" panose="02020603050405020304" pitchFamily="18" charset="0"/>
              </a:rPr>
              <a:t>en gestion de </a:t>
            </a:r>
            <a:r>
              <a:rPr lang="fr-CA" altLang="en-US" sz="1400" i="1" dirty="0" smtClean="0">
                <a:solidFill>
                  <a:prstClr val="black"/>
                </a:solidFill>
                <a:latin typeface="Times New Roman" panose="02020603050405020304" pitchFamily="18" charset="0"/>
              </a:rPr>
              <a:t>patrimoine inégalés. </a:t>
            </a:r>
            <a:r>
              <a:rPr lang="fr-CA" altLang="en-US" sz="1400" i="1" dirty="0">
                <a:solidFill>
                  <a:prstClr val="black"/>
                </a:solidFill>
                <a:latin typeface="Times New Roman" panose="02020603050405020304" pitchFamily="18" charset="0"/>
              </a:rPr>
              <a:t>Notre équipe se </a:t>
            </a:r>
            <a:r>
              <a:rPr lang="fr-CA" altLang="en-US" sz="1400" i="1" dirty="0" smtClean="0">
                <a:solidFill>
                  <a:prstClr val="black"/>
                </a:solidFill>
                <a:latin typeface="Times New Roman" panose="02020603050405020304" pitchFamily="18" charset="0"/>
              </a:rPr>
              <a:t>consacre à l’établissement de relations qui dépassent le simple niveau des investissements en proposant des solutions personnalisées. Nous </a:t>
            </a:r>
            <a:r>
              <a:rPr lang="fr-CA" altLang="en-US" sz="1400" i="1" dirty="0">
                <a:solidFill>
                  <a:prstClr val="black"/>
                </a:solidFill>
                <a:latin typeface="Times New Roman" panose="02020603050405020304" pitchFamily="18" charset="0"/>
              </a:rPr>
              <a:t>offrons toute une gamme de </a:t>
            </a:r>
            <a:r>
              <a:rPr lang="fr-CA" altLang="en-US" sz="1400" i="1" dirty="0" smtClean="0">
                <a:solidFill>
                  <a:prstClr val="black"/>
                </a:solidFill>
                <a:latin typeface="Times New Roman" panose="02020603050405020304" pitchFamily="18" charset="0"/>
              </a:rPr>
              <a:t>services et privilégions </a:t>
            </a:r>
            <a:r>
              <a:rPr lang="fr-CA" altLang="en-US" sz="1400" i="1" dirty="0">
                <a:solidFill>
                  <a:prstClr val="black"/>
                </a:solidFill>
                <a:latin typeface="Times New Roman" panose="02020603050405020304" pitchFamily="18" charset="0"/>
              </a:rPr>
              <a:t>la relation client.   </a:t>
            </a:r>
            <a:endParaRPr lang="fr-CA" altLang="en-US" sz="1400" dirty="0" smtClean="0">
              <a:solidFill>
                <a:prstClr val="black"/>
              </a:solidFill>
              <a:latin typeface="Franklin Gothic Book" panose="020B0503020102020204" pitchFamily="34" charset="0"/>
              <a:cs typeface="Arial" pitchFamily="34" charset="0"/>
            </a:endParaRPr>
          </a:p>
          <a:p>
            <a:pPr fontAlgn="base">
              <a:spcBef>
                <a:spcPct val="0"/>
              </a:spcBef>
              <a:spcAft>
                <a:spcPct val="0"/>
              </a:spcAft>
            </a:pPr>
            <a:r>
              <a:rPr lang="fr-CA" altLang="en-US" sz="1400" dirty="0" smtClean="0">
                <a:solidFill>
                  <a:prstClr val="black"/>
                </a:solidFill>
                <a:latin typeface="Franklin Gothic Book" panose="020B0503020102020204" pitchFamily="34" charset="0"/>
              </a:rPr>
              <a:t>Les </a:t>
            </a:r>
            <a:r>
              <a:rPr lang="fr-CA" altLang="en-US" sz="1400" dirty="0">
                <a:solidFill>
                  <a:prstClr val="black"/>
                </a:solidFill>
                <a:latin typeface="Franklin Gothic Book" panose="020B0503020102020204" pitchFamily="34" charset="0"/>
              </a:rPr>
              <a:t>frais que nous imputons à votre compte couvrent les services à valeur ajoutée suivants :</a:t>
            </a:r>
          </a:p>
        </p:txBody>
      </p:sp>
      <p:sp>
        <p:nvSpPr>
          <p:cNvPr id="10" name="Text Placeholder 3"/>
          <p:cNvSpPr txBox="1">
            <a:spLocks/>
          </p:cNvSpPr>
          <p:nvPr/>
        </p:nvSpPr>
        <p:spPr>
          <a:xfrm>
            <a:off x="18846" y="219920"/>
            <a:ext cx="9125154" cy="695325"/>
          </a:xfrm>
          <a:prstGeom prst="rect">
            <a:avLst/>
          </a:prstGeom>
        </p:spPr>
        <p:txBody>
          <a:bodyPr vert="horz" lIns="88778" tIns="44390" rIns="88778" bIns="44390" rtlCol="0" anchor="ctr">
            <a:normAutofit/>
          </a:bodyPr>
          <a:lstStyle>
            <a:lvl1pPr marL="487672" indent="-487672" algn="l" defTabSz="1300460" rtl="0" eaLnBrk="1" latinLnBrk="0" hangingPunct="1">
              <a:spcBef>
                <a:spcPct val="20000"/>
              </a:spcBef>
              <a:buFont typeface="Arial" panose="020B0604020202020204" pitchFamily="34" charset="0"/>
              <a:buChar char="•"/>
              <a:defRPr sz="4200" b="0" kern="1200" baseline="0">
                <a:solidFill>
                  <a:schemeClr val="bg1"/>
                </a:solidFill>
                <a:latin typeface="Century Gothic" panose="020B0502020202020204" pitchFamily="34" charset="0"/>
                <a:ea typeface="+mn-ea"/>
                <a:cs typeface="+mn-cs"/>
              </a:defRPr>
            </a:lvl1pPr>
            <a:lvl2pPr marL="1056623" indent="-406394"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2pPr>
            <a:lvl3pPr marL="1625575"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3pPr>
            <a:lvl4pPr marL="227580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4pPr>
            <a:lvl5pPr marL="292603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5pPr>
            <a:lvl6pPr marL="357626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CA" sz="3200" dirty="0">
                <a:solidFill>
                  <a:srgbClr val="001B54"/>
                </a:solidFill>
                <a:latin typeface="Franklin Gothic Demi" panose="020B0703020102020204" pitchFamily="34" charset="0"/>
                <a:sym typeface="Helvetica Light" charset="0"/>
              </a:rPr>
              <a:t>Nos services de gestion de patrimoine</a:t>
            </a:r>
          </a:p>
        </p:txBody>
      </p:sp>
    </p:spTree>
    <p:extLst>
      <p:ext uri="{BB962C8B-B14F-4D97-AF65-F5344CB8AC3E}">
        <p14:creationId xmlns:p14="http://schemas.microsoft.com/office/powerpoint/2010/main" val="315282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custDataLst>
              <p:tags r:id="rId1"/>
            </p:custDataLst>
          </p:nvPr>
        </p:nvSpPr>
        <p:spPr>
          <a:xfrm>
            <a:off x="0" y="11527"/>
            <a:ext cx="9144000" cy="69353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052" name="Picture 4" descr="C:\Users\mmedalla\Downloads\iStock_000083748143_Large.jpg"/>
          <p:cNvPicPr>
            <a:picLocks noChangeAspect="1" noChangeArrowheads="1"/>
          </p:cNvPicPr>
          <p:nvPr>
            <p:custDataLst>
              <p:tags r:id="rId2"/>
            </p:custDataLst>
          </p:nvPr>
        </p:nvPicPr>
        <p:blipFill rotWithShape="1">
          <a:blip r:embed="rId11" cstate="print">
            <a:extLst>
              <a:ext uri="{28A0092B-C50C-407E-A947-70E740481C1C}">
                <a14:useLocalDpi xmlns:a14="http://schemas.microsoft.com/office/drawing/2010/main" val="0"/>
              </a:ext>
            </a:extLst>
          </a:blip>
          <a:srcRect r="904"/>
          <a:stretch/>
        </p:blipFill>
        <p:spPr bwMode="auto">
          <a:xfrm>
            <a:off x="3246290" y="2467018"/>
            <a:ext cx="2677136" cy="180018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Strategic Business Development Group\1a - SBD Development\Images\iStock Library\Images\Mixed Gender Images\Families\African american multigenerational family.jpg"/>
          <p:cNvPicPr>
            <a:picLocks noChangeAspect="1" noChangeArrowheads="1"/>
          </p:cNvPicPr>
          <p:nvPr>
            <p:custDataLst>
              <p:tags r:id="rId3"/>
            </p:custDataLst>
          </p:nvPr>
        </p:nvPicPr>
        <p:blipFill rotWithShape="1">
          <a:blip r:embed="rId12" cstate="print">
            <a:extLst>
              <a:ext uri="{28A0092B-C50C-407E-A947-70E740481C1C}">
                <a14:useLocalDpi xmlns:a14="http://schemas.microsoft.com/office/drawing/2010/main" val="0"/>
              </a:ext>
            </a:extLst>
          </a:blip>
          <a:srcRect r="639"/>
          <a:stretch/>
        </p:blipFill>
        <p:spPr bwMode="auto">
          <a:xfrm>
            <a:off x="288188" y="2467019"/>
            <a:ext cx="2684004" cy="1800179"/>
          </a:xfrm>
          <a:prstGeom prst="rect">
            <a:avLst/>
          </a:prstGeom>
          <a:noFill/>
          <a:extLst>
            <a:ext uri="{909E8E84-426E-40DD-AFC4-6F175D3DCCD1}">
              <a14:hiddenFill xmlns:a14="http://schemas.microsoft.com/office/drawing/2010/main">
                <a:solidFill>
                  <a:srgbClr val="FFFFFF"/>
                </a:solidFill>
              </a14:hiddenFill>
            </a:ext>
          </a:extLst>
        </p:spPr>
      </p:pic>
      <p:sp>
        <p:nvSpPr>
          <p:cNvPr id="19" name="Text Placeholder 3"/>
          <p:cNvSpPr txBox="1">
            <a:spLocks/>
          </p:cNvSpPr>
          <p:nvPr>
            <p:custDataLst>
              <p:tags r:id="rId4"/>
            </p:custDataLst>
          </p:nvPr>
        </p:nvSpPr>
        <p:spPr>
          <a:xfrm>
            <a:off x="18846" y="543462"/>
            <a:ext cx="9125154" cy="1138935"/>
          </a:xfrm>
          <a:prstGeom prst="rect">
            <a:avLst/>
          </a:prstGeom>
        </p:spPr>
        <p:txBody>
          <a:bodyPr vert="horz" lIns="88778" tIns="44390" rIns="88778" bIns="44390" rtlCol="0" anchor="ctr">
            <a:normAutofit/>
          </a:bodyPr>
          <a:lstStyle>
            <a:lvl1pPr marL="487672" indent="-487672" algn="l" defTabSz="1300460" rtl="0" eaLnBrk="1" latinLnBrk="0" hangingPunct="1">
              <a:spcBef>
                <a:spcPct val="20000"/>
              </a:spcBef>
              <a:buFont typeface="Arial" panose="020B0604020202020204" pitchFamily="34" charset="0"/>
              <a:buChar char="•"/>
              <a:defRPr sz="4200" b="0" kern="1200" baseline="0">
                <a:solidFill>
                  <a:schemeClr val="bg1"/>
                </a:solidFill>
                <a:latin typeface="Century Gothic" panose="020B0502020202020204" pitchFamily="34" charset="0"/>
                <a:ea typeface="+mn-ea"/>
                <a:cs typeface="+mn-cs"/>
              </a:defRPr>
            </a:lvl1pPr>
            <a:lvl2pPr marL="1056623" indent="-406394"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2pPr>
            <a:lvl3pPr marL="1625575"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3pPr>
            <a:lvl4pPr marL="227580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4pPr>
            <a:lvl5pPr marL="292603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5pPr>
            <a:lvl6pPr marL="357626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r-FR" sz="3200" dirty="0">
                <a:solidFill>
                  <a:srgbClr val="001B54"/>
                </a:solidFill>
                <a:latin typeface="Franklin Gothic Demi" panose="020B0703020102020204" pitchFamily="34" charset="0"/>
                <a:sym typeface="Helvetica Light" charset="0"/>
              </a:rPr>
              <a:t>Comment puis-je ajouter de la valeur?</a:t>
            </a:r>
            <a:endParaRPr lang="en-US" sz="3200" dirty="0">
              <a:solidFill>
                <a:srgbClr val="001B54"/>
              </a:solidFill>
              <a:latin typeface="Franklin Gothic Demi" panose="020B0703020102020204" pitchFamily="34" charset="0"/>
              <a:sym typeface="Helvetica Light" charset="0"/>
            </a:endParaRPr>
          </a:p>
        </p:txBody>
      </p:sp>
      <p:sp>
        <p:nvSpPr>
          <p:cNvPr id="9" name="Rectangle 8"/>
          <p:cNvSpPr/>
          <p:nvPr>
            <p:custDataLst>
              <p:tags r:id="rId5"/>
            </p:custDataLst>
          </p:nvPr>
        </p:nvSpPr>
        <p:spPr>
          <a:xfrm>
            <a:off x="288188" y="4267198"/>
            <a:ext cx="2684004" cy="635001"/>
          </a:xfrm>
          <a:prstGeom prst="rect">
            <a:avLst/>
          </a:prstGeom>
          <a:solidFill>
            <a:srgbClr val="B1D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fr-FR" sz="1500" dirty="0" smtClean="0">
                <a:solidFill>
                  <a:prstClr val="black"/>
                </a:solidFill>
                <a:latin typeface="Franklin Gothic Demi" panose="020B0703020102020204" pitchFamily="34" charset="0"/>
              </a:rPr>
              <a:t>Rencontre de gestion </a:t>
            </a:r>
            <a:br>
              <a:rPr lang="fr-FR" sz="1500" dirty="0" smtClean="0">
                <a:solidFill>
                  <a:prstClr val="black"/>
                </a:solidFill>
                <a:latin typeface="Franklin Gothic Demi" panose="020B0703020102020204" pitchFamily="34" charset="0"/>
              </a:rPr>
            </a:br>
            <a:r>
              <a:rPr lang="fr-FR" sz="1500" dirty="0" smtClean="0">
                <a:solidFill>
                  <a:prstClr val="black"/>
                </a:solidFill>
                <a:latin typeface="Franklin Gothic Demi" panose="020B0703020102020204" pitchFamily="34" charset="0"/>
              </a:rPr>
              <a:t>de patrimoine </a:t>
            </a:r>
            <a:br>
              <a:rPr lang="fr-FR" sz="1500" dirty="0" smtClean="0">
                <a:solidFill>
                  <a:prstClr val="black"/>
                </a:solidFill>
                <a:latin typeface="Franklin Gothic Demi" panose="020B0703020102020204" pitchFamily="34" charset="0"/>
              </a:rPr>
            </a:br>
            <a:r>
              <a:rPr lang="fr-FR" sz="1500" dirty="0" smtClean="0">
                <a:solidFill>
                  <a:prstClr val="black"/>
                </a:solidFill>
                <a:latin typeface="Franklin Gothic Demi" panose="020B0703020102020204" pitchFamily="34" charset="0"/>
              </a:rPr>
              <a:t>entre générations </a:t>
            </a:r>
          </a:p>
        </p:txBody>
      </p:sp>
      <p:sp>
        <p:nvSpPr>
          <p:cNvPr id="22" name="Rectangle 21"/>
          <p:cNvSpPr/>
          <p:nvPr>
            <p:custDataLst>
              <p:tags r:id="rId6"/>
            </p:custDataLst>
          </p:nvPr>
        </p:nvSpPr>
        <p:spPr>
          <a:xfrm>
            <a:off x="3239420" y="4267199"/>
            <a:ext cx="2684005" cy="635001"/>
          </a:xfrm>
          <a:prstGeom prst="rect">
            <a:avLst/>
          </a:prstGeom>
          <a:solidFill>
            <a:srgbClr val="B1D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fr-FR" sz="1500" dirty="0" smtClean="0">
                <a:solidFill>
                  <a:prstClr val="black"/>
                </a:solidFill>
                <a:latin typeface="Franklin Gothic Demi" panose="020B0703020102020204" pitchFamily="34" charset="0"/>
              </a:rPr>
              <a:t>Accès à un réseau </a:t>
            </a:r>
          </a:p>
          <a:p>
            <a:pPr algn="ctr">
              <a:lnSpc>
                <a:spcPct val="80000"/>
              </a:lnSpc>
            </a:pPr>
            <a:r>
              <a:rPr lang="fr-FR" sz="1500" dirty="0" smtClean="0">
                <a:solidFill>
                  <a:prstClr val="black"/>
                </a:solidFill>
                <a:latin typeface="Franklin Gothic Demi" panose="020B0703020102020204" pitchFamily="34" charset="0"/>
              </a:rPr>
              <a:t>de spécialistes juridiques</a:t>
            </a:r>
          </a:p>
        </p:txBody>
      </p:sp>
      <p:sp>
        <p:nvSpPr>
          <p:cNvPr id="23" name="Rectangle 22"/>
          <p:cNvSpPr/>
          <p:nvPr>
            <p:custDataLst>
              <p:tags r:id="rId7"/>
            </p:custDataLst>
          </p:nvPr>
        </p:nvSpPr>
        <p:spPr>
          <a:xfrm>
            <a:off x="6167820" y="4267199"/>
            <a:ext cx="2701564" cy="635001"/>
          </a:xfrm>
          <a:prstGeom prst="rect">
            <a:avLst/>
          </a:prstGeom>
          <a:solidFill>
            <a:srgbClr val="B1D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500" dirty="0" err="1" smtClean="0">
                <a:solidFill>
                  <a:prstClr val="black"/>
                </a:solidFill>
                <a:latin typeface="Franklin Gothic Demi" panose="020B0703020102020204" pitchFamily="34" charset="0"/>
              </a:rPr>
              <a:t>Soutien</a:t>
            </a:r>
            <a:r>
              <a:rPr lang="en-US" sz="1500" dirty="0" smtClean="0">
                <a:solidFill>
                  <a:prstClr val="black"/>
                </a:solidFill>
                <a:latin typeface="Franklin Gothic Demi" panose="020B0703020102020204" pitchFamily="34" charset="0"/>
              </a:rPr>
              <a:t> </a:t>
            </a:r>
            <a:r>
              <a:rPr lang="en-US" sz="1500" dirty="0" err="1" smtClean="0">
                <a:solidFill>
                  <a:prstClr val="black"/>
                </a:solidFill>
                <a:latin typeface="Franklin Gothic Demi" panose="020B0703020102020204" pitchFamily="34" charset="0"/>
              </a:rPr>
              <a:t>durant</a:t>
            </a:r>
            <a:r>
              <a:rPr lang="en-US" sz="1500" dirty="0" smtClean="0">
                <a:solidFill>
                  <a:prstClr val="black"/>
                </a:solidFill>
                <a:latin typeface="Franklin Gothic Demi" panose="020B0703020102020204" pitchFamily="34" charset="0"/>
              </a:rPr>
              <a:t> les </a:t>
            </a:r>
            <a:r>
              <a:rPr lang="fr-CA" sz="1500" dirty="0" smtClean="0">
                <a:solidFill>
                  <a:prstClr val="black"/>
                </a:solidFill>
                <a:latin typeface="Franklin Gothic Demi" panose="020B0703020102020204" pitchFamily="34" charset="0"/>
              </a:rPr>
              <a:t>évènements de la vie</a:t>
            </a:r>
            <a:endParaRPr lang="en-US" sz="1500" dirty="0" smtClean="0">
              <a:solidFill>
                <a:prstClr val="black"/>
              </a:solidFill>
              <a:latin typeface="Franklin Gothic Demi" panose="020B0703020102020204" pitchFamily="34" charset="0"/>
            </a:endParaRPr>
          </a:p>
        </p:txBody>
      </p:sp>
      <p:pic>
        <p:nvPicPr>
          <p:cNvPr id="5" name="Picture 3" descr="G:\Strategic Business Development Group\1a - SBD Development\Images\iStock Library\Images\Older People\older woman's hands, being held.jpg"/>
          <p:cNvPicPr>
            <a:picLocks noChangeAspect="1" noChangeArrowheads="1"/>
          </p:cNvPicPr>
          <p:nvPr>
            <p:custDataLst>
              <p:tags r:id="rId8"/>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6167820" y="2467019"/>
            <a:ext cx="2701564" cy="1800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77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Strategic Business Development Group\1a - SBD Development\Images\iStock Library\Images\Female Images\Business Woman with Clients\Female financial advisor meeting with senior couple (latina).jpg"/>
          <p:cNvPicPr>
            <a:picLocks noChangeAspect="1" noChangeArrowheads="1"/>
          </p:cNvPicPr>
          <p:nvPr>
            <p:custDataLst>
              <p:tags r:id="rId1"/>
            </p:custDataLst>
          </p:nvPr>
        </p:nvPicPr>
        <p:blipFill rotWithShape="1">
          <a:blip r:embed="rId5" cstate="print">
            <a:extLst>
              <a:ext uri="{28A0092B-C50C-407E-A947-70E740481C1C}">
                <a14:useLocalDpi xmlns:a14="http://schemas.microsoft.com/office/drawing/2010/main" val="0"/>
              </a:ext>
            </a:extLst>
          </a:blip>
          <a:srcRect l="12315" r="5664" b="7692"/>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custDataLst>
              <p:tags r:id="rId2"/>
            </p:custDataLst>
          </p:nvPr>
        </p:nvSpPr>
        <p:spPr>
          <a:xfrm>
            <a:off x="0" y="4234601"/>
            <a:ext cx="3962400" cy="830997"/>
          </a:xfrm>
          <a:prstGeom prst="rect">
            <a:avLst/>
          </a:prstGeom>
          <a:solidFill>
            <a:srgbClr val="B1D2DB">
              <a:alpha val="85098"/>
            </a:srgbClr>
          </a:solidFill>
        </p:spPr>
        <p:txBody>
          <a:bodyPr wrap="square" rtlCol="0">
            <a:spAutoFit/>
          </a:bodyPr>
          <a:lstStyle/>
          <a:p>
            <a:pPr>
              <a:lnSpc>
                <a:spcPct val="80000"/>
              </a:lnSpc>
            </a:pPr>
            <a:r>
              <a:rPr lang="en-US" sz="3000" i="1" dirty="0" err="1" smtClean="0">
                <a:solidFill>
                  <a:prstClr val="black"/>
                </a:solidFill>
                <a:latin typeface="Bookman Old Style" panose="02050604050505020204" pitchFamily="18" charset="0"/>
                <a:cs typeface="Arial" panose="020B0604020202020204" pitchFamily="34" charset="0"/>
              </a:rPr>
              <a:t>Sujets</a:t>
            </a:r>
            <a:r>
              <a:rPr lang="en-US" sz="3000" i="1" dirty="0" smtClean="0">
                <a:solidFill>
                  <a:prstClr val="black"/>
                </a:solidFill>
                <a:latin typeface="Bookman Old Style" panose="02050604050505020204" pitchFamily="18" charset="0"/>
                <a:cs typeface="Arial" panose="020B0604020202020204" pitchFamily="34" charset="0"/>
              </a:rPr>
              <a:t> </a:t>
            </a:r>
            <a:r>
              <a:rPr lang="en-US" sz="3000" dirty="0" err="1" smtClean="0">
                <a:solidFill>
                  <a:prstClr val="black"/>
                </a:solidFill>
                <a:latin typeface="Franklin Gothic Book" panose="020B0503020102020204" pitchFamily="34" charset="0"/>
                <a:cs typeface="Arial" panose="020B0604020202020204" pitchFamily="34" charset="0"/>
              </a:rPr>
              <a:t>que</a:t>
            </a:r>
            <a:r>
              <a:rPr lang="en-US" sz="3000" dirty="0" smtClean="0">
                <a:solidFill>
                  <a:prstClr val="black"/>
                </a:solidFill>
                <a:latin typeface="Franklin Gothic Book" panose="020B0503020102020204" pitchFamily="34" charset="0"/>
                <a:cs typeface="Arial" panose="020B0604020202020204" pitchFamily="34" charset="0"/>
              </a:rPr>
              <a:t> </a:t>
            </a:r>
            <a:br>
              <a:rPr lang="en-US" sz="3000" dirty="0" smtClean="0">
                <a:solidFill>
                  <a:prstClr val="black"/>
                </a:solidFill>
                <a:latin typeface="Franklin Gothic Book" panose="020B0503020102020204" pitchFamily="34" charset="0"/>
                <a:cs typeface="Arial" panose="020B0604020202020204" pitchFamily="34" charset="0"/>
              </a:rPr>
            </a:br>
            <a:r>
              <a:rPr lang="en-US" sz="3000" dirty="0" err="1" smtClean="0">
                <a:solidFill>
                  <a:prstClr val="black"/>
                </a:solidFill>
                <a:latin typeface="Franklin Gothic Book" panose="020B0503020102020204" pitchFamily="34" charset="0"/>
                <a:cs typeface="Arial" panose="020B0604020202020204" pitchFamily="34" charset="0"/>
              </a:rPr>
              <a:t>vous</a:t>
            </a:r>
            <a:r>
              <a:rPr lang="en-US" sz="3000" dirty="0" smtClean="0">
                <a:solidFill>
                  <a:prstClr val="black"/>
                </a:solidFill>
                <a:latin typeface="Franklin Gothic Book" panose="020B0503020102020204" pitchFamily="34" charset="0"/>
                <a:cs typeface="Arial" panose="020B0604020202020204" pitchFamily="34" charset="0"/>
              </a:rPr>
              <a:t> </a:t>
            </a:r>
            <a:r>
              <a:rPr lang="en-US" sz="3000" dirty="0" err="1" smtClean="0">
                <a:solidFill>
                  <a:prstClr val="black"/>
                </a:solidFill>
                <a:latin typeface="Franklin Gothic Book" panose="020B0503020102020204" pitchFamily="34" charset="0"/>
                <a:cs typeface="Arial" panose="020B0604020202020204" pitchFamily="34" charset="0"/>
              </a:rPr>
              <a:t>aimeriez</a:t>
            </a:r>
            <a:r>
              <a:rPr lang="en-US" sz="3000" dirty="0" smtClean="0">
                <a:solidFill>
                  <a:prstClr val="black"/>
                </a:solidFill>
                <a:latin typeface="Franklin Gothic Book" panose="020B0503020102020204" pitchFamily="34" charset="0"/>
                <a:cs typeface="Arial" panose="020B0604020202020204" pitchFamily="34" charset="0"/>
              </a:rPr>
              <a:t> </a:t>
            </a:r>
            <a:r>
              <a:rPr lang="en-US" sz="3000" dirty="0" err="1" smtClean="0">
                <a:solidFill>
                  <a:prstClr val="black"/>
                </a:solidFill>
                <a:latin typeface="Franklin Gothic Book" panose="020B0503020102020204" pitchFamily="34" charset="0"/>
                <a:cs typeface="Arial" panose="020B0604020202020204" pitchFamily="34" charset="0"/>
              </a:rPr>
              <a:t>discuter</a:t>
            </a:r>
            <a:endParaRPr lang="en-US" sz="3000" dirty="0" smtClean="0">
              <a:solidFill>
                <a:prstClr val="black"/>
              </a:solidFill>
              <a:latin typeface="Franklin Gothic Book" panose="020B0503020102020204" pitchFamily="34" charset="0"/>
              <a:cs typeface="Arial" panose="020B0604020202020204" pitchFamily="34" charset="0"/>
            </a:endParaRPr>
          </a:p>
        </p:txBody>
      </p:sp>
      <p:sp>
        <p:nvSpPr>
          <p:cNvPr id="4" name="TextBox 3"/>
          <p:cNvSpPr txBox="1"/>
          <p:nvPr/>
        </p:nvSpPr>
        <p:spPr>
          <a:xfrm>
            <a:off x="457199" y="6548161"/>
            <a:ext cx="3999002" cy="261610"/>
          </a:xfrm>
          <a:prstGeom prst="rect">
            <a:avLst/>
          </a:prstGeom>
          <a:noFill/>
        </p:spPr>
        <p:txBody>
          <a:bodyPr wrap="square" rtlCol="0">
            <a:spAutoFit/>
          </a:bodyPr>
          <a:lstStyle/>
          <a:p>
            <a:pPr defTabSz="457200"/>
            <a:r>
              <a:rPr lang="en-US" sz="1100" i="1" dirty="0" smtClean="0">
                <a:solidFill>
                  <a:prstClr val="black"/>
                </a:solidFill>
                <a:latin typeface="Franklin Gothic Book" panose="020B0503020102020204" pitchFamily="34" charset="0"/>
                <a:cs typeface="Arial" panose="020B0604020202020204" pitchFamily="34" charset="0"/>
              </a:rPr>
              <a:t>Image: </a:t>
            </a:r>
            <a:r>
              <a:rPr lang="en-US" sz="1100" i="1" dirty="0" err="1" smtClean="0">
                <a:solidFill>
                  <a:prstClr val="black"/>
                </a:solidFill>
                <a:latin typeface="Franklin Gothic Book" panose="020B0503020102020204" pitchFamily="34" charset="0"/>
                <a:cs typeface="Arial" panose="020B0604020202020204" pitchFamily="34" charset="0"/>
              </a:rPr>
              <a:t>iStock</a:t>
            </a:r>
            <a:endParaRPr lang="en-US" sz="1100" i="1" dirty="0">
              <a:solidFill>
                <a:prstClr val="black"/>
              </a:solidFill>
              <a:latin typeface="Franklin Gothic Book" panose="020B0503020102020204" pitchFamily="34" charset="0"/>
              <a:cs typeface="Arial" panose="020B0604020202020204" pitchFamily="34" charset="0"/>
            </a:endParaRPr>
          </a:p>
        </p:txBody>
      </p:sp>
    </p:spTree>
    <p:extLst>
      <p:ext uri="{BB962C8B-B14F-4D97-AF65-F5344CB8AC3E}">
        <p14:creationId xmlns:p14="http://schemas.microsoft.com/office/powerpoint/2010/main" val="3774921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0" y="5611091"/>
            <a:ext cx="9144000" cy="12469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custDataLst>
              <p:tags r:id="rId2"/>
            </p:custDataLst>
          </p:nvPr>
        </p:nvSpPr>
        <p:spPr>
          <a:xfrm>
            <a:off x="0" y="5611091"/>
            <a:ext cx="9144000" cy="12469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custDataLst>
              <p:tags r:id="rId3"/>
            </p:custDataLst>
          </p:nvPr>
        </p:nvSpPr>
        <p:spPr>
          <a:xfrm>
            <a:off x="0" y="0"/>
            <a:ext cx="9144000" cy="6096000"/>
          </a:xfrm>
          <a:prstGeom prst="rect">
            <a:avLst/>
          </a:prstGeom>
          <a:solidFill>
            <a:srgbClr val="B1D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p:custDataLst>
              <p:tags r:id="rId4"/>
            </p:custDataLst>
          </p:nvPr>
        </p:nvCxnSpPr>
        <p:spPr>
          <a:xfrm>
            <a:off x="0" y="1898081"/>
            <a:ext cx="7038109" cy="0"/>
          </a:xfrm>
          <a:prstGeom prst="line">
            <a:avLst/>
          </a:prstGeom>
          <a:ln w="38100">
            <a:solidFill>
              <a:srgbClr val="001B54"/>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custDataLst>
              <p:tags r:id="rId5"/>
            </p:custDataLst>
          </p:nvPr>
        </p:nvSpPr>
        <p:spPr bwMode="auto">
          <a:xfrm>
            <a:off x="374072" y="1163786"/>
            <a:ext cx="785552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lnSpc>
                <a:spcPts val="3200"/>
              </a:lnSpc>
              <a:spcBef>
                <a:spcPct val="0"/>
              </a:spcBef>
              <a:spcAft>
                <a:spcPct val="0"/>
              </a:spcAft>
              <a:defRPr sz="3600" b="1" i="0" kern="1200" cap="all">
                <a:solidFill>
                  <a:srgbClr val="063369"/>
                </a:solidFill>
                <a:latin typeface="+mj-lt"/>
                <a:ea typeface="ヒラギノ角ゴ Pro W3" charset="0"/>
                <a:cs typeface="ＭＳ Ｐゴシック" charset="0"/>
              </a:defRPr>
            </a:lvl1pPr>
            <a:lvl2pPr algn="l" defTabSz="457200" rtl="0" eaLnBrk="1" fontAlgn="base" hangingPunct="1">
              <a:lnSpc>
                <a:spcPts val="3200"/>
              </a:lnSpc>
              <a:spcBef>
                <a:spcPct val="0"/>
              </a:spcBef>
              <a:spcAft>
                <a:spcPct val="0"/>
              </a:spcAft>
              <a:defRPr sz="3200">
                <a:solidFill>
                  <a:schemeClr val="bg1"/>
                </a:solidFill>
                <a:latin typeface="Calibri" charset="0"/>
                <a:ea typeface="ヒラギノ角ゴ Pro W3" charset="0"/>
                <a:cs typeface="ＭＳ Ｐゴシック" charset="0"/>
              </a:defRPr>
            </a:lvl2pPr>
            <a:lvl3pPr algn="l" defTabSz="457200" rtl="0" eaLnBrk="1" fontAlgn="base" hangingPunct="1">
              <a:lnSpc>
                <a:spcPts val="3200"/>
              </a:lnSpc>
              <a:spcBef>
                <a:spcPct val="0"/>
              </a:spcBef>
              <a:spcAft>
                <a:spcPct val="0"/>
              </a:spcAft>
              <a:defRPr sz="3200">
                <a:solidFill>
                  <a:schemeClr val="bg1"/>
                </a:solidFill>
                <a:latin typeface="Calibri" charset="0"/>
                <a:ea typeface="ヒラギノ角ゴ Pro W3" charset="0"/>
                <a:cs typeface="ＭＳ Ｐゴシック" charset="0"/>
              </a:defRPr>
            </a:lvl3pPr>
            <a:lvl4pPr algn="l" defTabSz="457200" rtl="0" eaLnBrk="1" fontAlgn="base" hangingPunct="1">
              <a:lnSpc>
                <a:spcPts val="3200"/>
              </a:lnSpc>
              <a:spcBef>
                <a:spcPct val="0"/>
              </a:spcBef>
              <a:spcAft>
                <a:spcPct val="0"/>
              </a:spcAft>
              <a:defRPr sz="3200">
                <a:solidFill>
                  <a:schemeClr val="bg1"/>
                </a:solidFill>
                <a:latin typeface="Calibri" charset="0"/>
                <a:ea typeface="ヒラギノ角ゴ Pro W3" charset="0"/>
                <a:cs typeface="ＭＳ Ｐゴシック" charset="0"/>
              </a:defRPr>
            </a:lvl4pPr>
            <a:lvl5pPr algn="l" defTabSz="457200" rtl="0" eaLnBrk="1" fontAlgn="base" hangingPunct="1">
              <a:lnSpc>
                <a:spcPts val="3200"/>
              </a:lnSpc>
              <a:spcBef>
                <a:spcPct val="0"/>
              </a:spcBef>
              <a:spcAft>
                <a:spcPct val="0"/>
              </a:spcAft>
              <a:defRPr sz="3200">
                <a:solidFill>
                  <a:schemeClr val="bg1"/>
                </a:solidFill>
                <a:latin typeface="Calibri" charset="0"/>
                <a:ea typeface="ヒラギノ角ゴ Pro W3" charset="0"/>
                <a:cs typeface="ＭＳ Ｐゴシック" charset="0"/>
              </a:defRPr>
            </a:lvl5pPr>
            <a:lvl6pPr marL="457200" algn="l" defTabSz="457200" rtl="0" eaLnBrk="1" fontAlgn="base" hangingPunct="1">
              <a:spcBef>
                <a:spcPct val="0"/>
              </a:spcBef>
              <a:spcAft>
                <a:spcPct val="0"/>
              </a:spcAft>
              <a:defRPr sz="3200">
                <a:solidFill>
                  <a:schemeClr val="bg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bg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bg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bg1"/>
                </a:solidFill>
                <a:latin typeface="Calibri" charset="0"/>
                <a:ea typeface="ＭＳ Ｐゴシック" charset="0"/>
                <a:cs typeface="ＭＳ Ｐゴシック" charset="0"/>
              </a:defRPr>
            </a:lvl9pPr>
          </a:lstStyle>
          <a:p>
            <a:pPr algn="l"/>
            <a:r>
              <a:rPr lang="fr-FR" sz="3100" b="0" cap="none" dirty="0">
                <a:solidFill>
                  <a:srgbClr val="001B54"/>
                </a:solidFill>
                <a:latin typeface="Franklin Gothic Demi" panose="020B0703020102020204" pitchFamily="34" charset="0"/>
                <a:cs typeface="Arial" panose="020B0604020202020204" pitchFamily="34" charset="0"/>
              </a:rPr>
              <a:t>Ordre du jour de l'examen des progrès </a:t>
            </a:r>
            <a:endParaRPr lang="en-US" sz="3100" b="0" cap="none" dirty="0">
              <a:solidFill>
                <a:srgbClr val="001B54"/>
              </a:solidFill>
              <a:latin typeface="Franklin Gothic Demi" panose="020B0703020102020204" pitchFamily="34" charset="0"/>
              <a:cs typeface="Arial" panose="020B0604020202020204" pitchFamily="34" charset="0"/>
            </a:endParaRPr>
          </a:p>
        </p:txBody>
      </p:sp>
      <p:sp>
        <p:nvSpPr>
          <p:cNvPr id="13" name="Content Placeholder 2"/>
          <p:cNvSpPr txBox="1">
            <a:spLocks/>
          </p:cNvSpPr>
          <p:nvPr>
            <p:custDataLst>
              <p:tags r:id="rId6"/>
            </p:custDataLst>
          </p:nvPr>
        </p:nvSpPr>
        <p:spPr bwMode="auto">
          <a:xfrm>
            <a:off x="602670" y="2521528"/>
            <a:ext cx="8236530" cy="3269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ts val="0"/>
              </a:spcAft>
              <a:buClr>
                <a:srgbClr val="7BBE2F"/>
              </a:buClr>
              <a:buFont typeface="Arial" charset="0"/>
              <a:buNone/>
              <a:defRPr sz="2700" kern="1200">
                <a:solidFill>
                  <a:srgbClr val="063369"/>
                </a:solidFill>
                <a:latin typeface="+mn-lt"/>
                <a:ea typeface="ヒラギノ角ゴ Pro W3" charset="0"/>
                <a:cs typeface="ＭＳ Ｐゴシック" charset="0"/>
              </a:defRPr>
            </a:lvl1pPr>
            <a:lvl2pPr marL="457200" indent="0" algn="ctr" defTabSz="457200" rtl="0" eaLnBrk="1" fontAlgn="base" hangingPunct="1">
              <a:spcBef>
                <a:spcPct val="20000"/>
              </a:spcBef>
              <a:spcAft>
                <a:spcPct val="0"/>
              </a:spcAft>
              <a:buClr>
                <a:srgbClr val="063369"/>
              </a:buClr>
              <a:buFont typeface="Arial" charset="0"/>
              <a:buNone/>
              <a:defRPr sz="2400" kern="1200">
                <a:solidFill>
                  <a:schemeClr val="tx1">
                    <a:tint val="75000"/>
                  </a:schemeClr>
                </a:solidFill>
                <a:latin typeface="+mn-lt"/>
                <a:ea typeface="ＭＳ Ｐゴシック" charset="0"/>
                <a:cs typeface="ＭＳ Ｐゴシック" charset="0"/>
              </a:defRPr>
            </a:lvl2pPr>
            <a:lvl3pPr marL="914400" indent="0" algn="ctr" defTabSz="457200" rtl="0" eaLnBrk="1" fontAlgn="base" hangingPunct="1">
              <a:spcBef>
                <a:spcPct val="20000"/>
              </a:spcBef>
              <a:spcAft>
                <a:spcPct val="0"/>
              </a:spcAft>
              <a:buClr>
                <a:srgbClr val="7BBE2F"/>
              </a:buClr>
              <a:buFont typeface="Arial" charset="0"/>
              <a:buNone/>
              <a:defRPr sz="2100" kern="1200">
                <a:solidFill>
                  <a:schemeClr val="tx1">
                    <a:tint val="75000"/>
                  </a:schemeClr>
                </a:solidFill>
                <a:latin typeface="+mn-lt"/>
                <a:ea typeface="ＭＳ Ｐゴシック" charset="0"/>
                <a:cs typeface="ＭＳ Ｐゴシック" charset="0"/>
              </a:defRPr>
            </a:lvl3pPr>
            <a:lvl4pPr marL="1371600" indent="0" algn="ctr" defTabSz="457200" rtl="0" eaLnBrk="1" fontAlgn="base" hangingPunct="1">
              <a:spcBef>
                <a:spcPct val="20000"/>
              </a:spcBef>
              <a:spcAft>
                <a:spcPct val="0"/>
              </a:spcAft>
              <a:buClr>
                <a:srgbClr val="7BBE2F"/>
              </a:buClr>
              <a:buFont typeface="Arial" charset="0"/>
              <a:buNone/>
              <a:defRPr sz="1900" kern="1200">
                <a:solidFill>
                  <a:schemeClr val="tx1">
                    <a:tint val="75000"/>
                  </a:schemeClr>
                </a:solidFill>
                <a:latin typeface="+mn-lt"/>
                <a:ea typeface="ＭＳ Ｐゴシック" charset="0"/>
                <a:cs typeface="ＭＳ Ｐゴシック" charset="0"/>
              </a:defRPr>
            </a:lvl4pPr>
            <a:lvl5pPr marL="1828800" indent="0" algn="ctr" defTabSz="457200" rtl="0" eaLnBrk="1" fontAlgn="base" hangingPunct="1">
              <a:spcBef>
                <a:spcPct val="20000"/>
              </a:spcBef>
              <a:spcAft>
                <a:spcPct val="0"/>
              </a:spcAft>
              <a:buClr>
                <a:srgbClr val="7BBE2F"/>
              </a:buClr>
              <a:buFont typeface="Arial" charset="0"/>
              <a:buNone/>
              <a:defRPr sz="1700" kern="1200">
                <a:solidFill>
                  <a:schemeClr val="tx1">
                    <a:tint val="75000"/>
                  </a:schemeClr>
                </a:solidFill>
                <a:latin typeface="+mn-lt"/>
                <a:ea typeface="ＭＳ Ｐゴシック" charset="0"/>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ClrTx/>
            </a:pPr>
            <a:r>
              <a:rPr lang="en-US" sz="2600" dirty="0" smtClean="0">
                <a:solidFill>
                  <a:prstClr val="black"/>
                </a:solidFill>
                <a:latin typeface="Franklin Gothic Book" panose="020B0503020102020204" pitchFamily="34" charset="0"/>
                <a:cs typeface="Arial" panose="020B0604020202020204" pitchFamily="34" charset="0"/>
                <a:sym typeface="Wingdings"/>
              </a:rPr>
              <a:t> </a:t>
            </a:r>
            <a:r>
              <a:rPr lang="fr-FR" sz="2400" dirty="0">
                <a:solidFill>
                  <a:prstClr val="black"/>
                </a:solidFill>
                <a:latin typeface="Franklin Gothic Book" panose="020B0503020102020204" pitchFamily="34" charset="0"/>
                <a:cs typeface="Arial" panose="020B0604020202020204" pitchFamily="34" charset="0"/>
              </a:rPr>
              <a:t>Changements que nous effectuons pour mieux </a:t>
            </a:r>
            <a:r>
              <a:rPr lang="fr-FR" sz="2400">
                <a:solidFill>
                  <a:prstClr val="black"/>
                </a:solidFill>
                <a:latin typeface="Franklin Gothic Book" panose="020B0503020102020204" pitchFamily="34" charset="0"/>
                <a:cs typeface="Arial" panose="020B0604020202020204" pitchFamily="34" charset="0"/>
              </a:rPr>
              <a:t>vous </a:t>
            </a:r>
            <a:r>
              <a:rPr lang="fr-FR" sz="2400" smtClean="0">
                <a:solidFill>
                  <a:prstClr val="black"/>
                </a:solidFill>
                <a:latin typeface="Franklin Gothic Book" panose="020B0503020102020204" pitchFamily="34" charset="0"/>
                <a:cs typeface="Arial" panose="020B0604020202020204" pitchFamily="34" charset="0"/>
              </a:rPr>
              <a:t>servir.</a:t>
            </a:r>
            <a:endParaRPr lang="fr-FR" sz="2400" dirty="0">
              <a:solidFill>
                <a:prstClr val="black"/>
              </a:solidFill>
              <a:latin typeface="Franklin Gothic Book" panose="020B0503020102020204" pitchFamily="34" charset="0"/>
              <a:cs typeface="Arial" panose="020B0604020202020204" pitchFamily="34" charset="0"/>
            </a:endParaRPr>
          </a:p>
          <a:p>
            <a:pPr algn="l">
              <a:buClrTx/>
            </a:pPr>
            <a:r>
              <a:rPr lang="en-US" sz="2600" dirty="0" smtClean="0">
                <a:solidFill>
                  <a:prstClr val="black"/>
                </a:solidFill>
                <a:latin typeface="Franklin Gothic Book" panose="020B0503020102020204" pitchFamily="34" charset="0"/>
                <a:cs typeface="Arial" panose="020B0604020202020204" pitchFamily="34" charset="0"/>
                <a:sym typeface="Wingdings"/>
              </a:rPr>
              <a:t> </a:t>
            </a:r>
            <a:r>
              <a:rPr lang="fr-FR" sz="2400" dirty="0">
                <a:solidFill>
                  <a:prstClr val="black"/>
                </a:solidFill>
                <a:latin typeface="Franklin Gothic Book" panose="020B0503020102020204" pitchFamily="34" charset="0"/>
                <a:cs typeface="Arial" panose="020B0604020202020204" pitchFamily="34" charset="0"/>
              </a:rPr>
              <a:t>Discussion sur la gestion </a:t>
            </a:r>
            <a:r>
              <a:rPr lang="fr-FR" sz="2400">
                <a:solidFill>
                  <a:prstClr val="black"/>
                </a:solidFill>
                <a:latin typeface="Franklin Gothic Book" panose="020B0503020102020204" pitchFamily="34" charset="0"/>
                <a:cs typeface="Arial" panose="020B0604020202020204" pitchFamily="34" charset="0"/>
              </a:rPr>
              <a:t>du </a:t>
            </a:r>
            <a:r>
              <a:rPr lang="fr-FR" sz="2400" smtClean="0">
                <a:solidFill>
                  <a:prstClr val="black"/>
                </a:solidFill>
                <a:latin typeface="Franklin Gothic Book" panose="020B0503020102020204" pitchFamily="34" charset="0"/>
                <a:cs typeface="Arial" panose="020B0604020202020204" pitchFamily="34" charset="0"/>
              </a:rPr>
              <a:t>patrimoine.</a:t>
            </a:r>
            <a:endParaRPr lang="fr-FR" sz="2400" dirty="0">
              <a:solidFill>
                <a:prstClr val="black"/>
              </a:solidFill>
              <a:latin typeface="Franklin Gothic Book" panose="020B0503020102020204" pitchFamily="34" charset="0"/>
              <a:cs typeface="Arial" panose="020B0604020202020204" pitchFamily="34" charset="0"/>
            </a:endParaRPr>
          </a:p>
          <a:p>
            <a:pPr algn="l">
              <a:buClrTx/>
            </a:pPr>
            <a:r>
              <a:rPr lang="en-US" sz="2600" dirty="0" smtClean="0">
                <a:solidFill>
                  <a:prstClr val="black"/>
                </a:solidFill>
                <a:latin typeface="Franklin Gothic Book" panose="020B0503020102020204" pitchFamily="34" charset="0"/>
                <a:cs typeface="Arial" panose="020B0604020202020204" pitchFamily="34" charset="0"/>
                <a:sym typeface="Wingdings"/>
              </a:rPr>
              <a:t> </a:t>
            </a:r>
            <a:r>
              <a:rPr lang="fr-FR" sz="2400" dirty="0">
                <a:solidFill>
                  <a:prstClr val="black"/>
                </a:solidFill>
                <a:latin typeface="Franklin Gothic Book" panose="020B0503020102020204" pitchFamily="34" charset="0"/>
                <a:cs typeface="Arial" panose="020B0604020202020204" pitchFamily="34" charset="0"/>
              </a:rPr>
              <a:t>Examen et discussion de vos </a:t>
            </a:r>
            <a:r>
              <a:rPr lang="fr-FR" sz="2400">
                <a:solidFill>
                  <a:prstClr val="black"/>
                </a:solidFill>
                <a:latin typeface="Franklin Gothic Book" panose="020B0503020102020204" pitchFamily="34" charset="0"/>
                <a:cs typeface="Arial" panose="020B0604020202020204" pitchFamily="34" charset="0"/>
              </a:rPr>
              <a:t>coûts </a:t>
            </a:r>
            <a:r>
              <a:rPr lang="fr-FR" sz="2400" smtClean="0">
                <a:solidFill>
                  <a:prstClr val="black"/>
                </a:solidFill>
                <a:latin typeface="Franklin Gothic Book" panose="020B0503020102020204" pitchFamily="34" charset="0"/>
                <a:cs typeface="Arial" panose="020B0604020202020204" pitchFamily="34" charset="0"/>
              </a:rPr>
              <a:t>d'investissement. </a:t>
            </a:r>
            <a:endParaRPr lang="fr-FR" sz="2400" dirty="0">
              <a:solidFill>
                <a:prstClr val="black"/>
              </a:solidFill>
              <a:latin typeface="Franklin Gothic Book" panose="020B0503020102020204" pitchFamily="34" charset="0"/>
              <a:cs typeface="Arial" panose="020B0604020202020204" pitchFamily="34" charset="0"/>
            </a:endParaRPr>
          </a:p>
          <a:p>
            <a:pPr algn="l">
              <a:buClrTx/>
            </a:pPr>
            <a:r>
              <a:rPr lang="en-US" sz="2600" dirty="0" smtClean="0">
                <a:solidFill>
                  <a:prstClr val="black"/>
                </a:solidFill>
                <a:latin typeface="Franklin Gothic Book" panose="020B0503020102020204" pitchFamily="34" charset="0"/>
                <a:cs typeface="Arial" panose="020B0604020202020204" pitchFamily="34" charset="0"/>
                <a:sym typeface="Wingdings"/>
              </a:rPr>
              <a:t> </a:t>
            </a:r>
            <a:r>
              <a:rPr lang="fr-FR" sz="2400" dirty="0">
                <a:solidFill>
                  <a:prstClr val="black"/>
                </a:solidFill>
                <a:latin typeface="Franklin Gothic Book" panose="020B0503020102020204" pitchFamily="34" charset="0"/>
                <a:cs typeface="Arial" panose="020B0604020202020204" pitchFamily="34" charset="0"/>
              </a:rPr>
              <a:t>Sujets que vous </a:t>
            </a:r>
            <a:r>
              <a:rPr lang="fr-FR" sz="2400">
                <a:solidFill>
                  <a:prstClr val="black"/>
                </a:solidFill>
                <a:latin typeface="Franklin Gothic Book" panose="020B0503020102020204" pitchFamily="34" charset="0"/>
                <a:cs typeface="Arial" panose="020B0604020202020204" pitchFamily="34" charset="0"/>
              </a:rPr>
              <a:t>aimeriez </a:t>
            </a:r>
            <a:r>
              <a:rPr lang="fr-FR" sz="2400" smtClean="0">
                <a:solidFill>
                  <a:prstClr val="black"/>
                </a:solidFill>
                <a:latin typeface="Franklin Gothic Book" panose="020B0503020102020204" pitchFamily="34" charset="0"/>
                <a:cs typeface="Arial" panose="020B0604020202020204" pitchFamily="34" charset="0"/>
              </a:rPr>
              <a:t>discuter. </a:t>
            </a:r>
            <a:endParaRPr lang="fr-FR" sz="2400" dirty="0">
              <a:solidFill>
                <a:prstClr val="black"/>
              </a:solidFill>
              <a:latin typeface="Franklin Gothic Book" panose="020B0503020102020204" pitchFamily="34" charset="0"/>
              <a:cs typeface="Arial" panose="020B0604020202020204" pitchFamily="34" charset="0"/>
            </a:endParaRPr>
          </a:p>
          <a:p>
            <a:pPr algn="l">
              <a:buClrTx/>
            </a:pPr>
            <a:endParaRPr lang="en-US" sz="2600" dirty="0" smtClean="0">
              <a:solidFill>
                <a:prstClr val="black"/>
              </a:solidFill>
              <a:latin typeface="Franklin Gothic Book" panose="020B0503020102020204" pitchFamily="34" charset="0"/>
              <a:cs typeface="Arial" panose="020B0604020202020204" pitchFamily="34" charset="0"/>
            </a:endParaRPr>
          </a:p>
        </p:txBody>
      </p:sp>
    </p:spTree>
    <p:extLst>
      <p:ext uri="{BB962C8B-B14F-4D97-AF65-F5344CB8AC3E}">
        <p14:creationId xmlns:p14="http://schemas.microsoft.com/office/powerpoint/2010/main" val="293050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0" y="1"/>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custDataLst>
              <p:tags r:id="rId2"/>
            </p:custDataLst>
          </p:nvPr>
        </p:nvSpPr>
        <p:spPr>
          <a:xfrm>
            <a:off x="207818" y="1"/>
            <a:ext cx="8936182" cy="1295400"/>
          </a:xfrm>
        </p:spPr>
        <p:txBody>
          <a:bodyPr anchor="ctr" anchorCtr="0">
            <a:noAutofit/>
          </a:bodyPr>
          <a:lstStyle/>
          <a:p>
            <a:pPr algn="l">
              <a:lnSpc>
                <a:spcPct val="80000"/>
              </a:lnSpc>
            </a:pPr>
            <a:r>
              <a:rPr lang="fr-FR" sz="3100" dirty="0" smtClean="0">
                <a:latin typeface="Franklin Gothic Demi" panose="020B0703020102020204" pitchFamily="34" charset="0"/>
                <a:cs typeface="Arial" panose="020B0604020202020204" pitchFamily="34" charset="0"/>
              </a:rPr>
              <a:t>Changements que nous effectuons </a:t>
            </a:r>
            <a:br>
              <a:rPr lang="fr-FR" sz="3100" dirty="0" smtClean="0">
                <a:latin typeface="Franklin Gothic Demi" panose="020B0703020102020204" pitchFamily="34" charset="0"/>
                <a:cs typeface="Arial" panose="020B0604020202020204" pitchFamily="34" charset="0"/>
              </a:rPr>
            </a:br>
            <a:r>
              <a:rPr lang="fr-FR" sz="3100" dirty="0" smtClean="0">
                <a:latin typeface="Franklin Gothic Demi" panose="020B0703020102020204" pitchFamily="34" charset="0"/>
                <a:cs typeface="Arial" panose="020B0604020202020204" pitchFamily="34" charset="0"/>
              </a:rPr>
              <a:t>pour mieux vous servir</a:t>
            </a:r>
            <a:endParaRPr lang="en-US" sz="3100" dirty="0">
              <a:latin typeface="Franklin Gothic Demi" panose="020B0703020102020204" pitchFamily="34" charset="0"/>
              <a:cs typeface="Arial" panose="020B0604020202020204" pitchFamily="34" charset="0"/>
            </a:endParaRPr>
          </a:p>
        </p:txBody>
      </p:sp>
      <p:sp>
        <p:nvSpPr>
          <p:cNvPr id="4" name="TextBox 3"/>
          <p:cNvSpPr txBox="1"/>
          <p:nvPr>
            <p:custDataLst>
              <p:tags r:id="rId3"/>
            </p:custDataLst>
          </p:nvPr>
        </p:nvSpPr>
        <p:spPr>
          <a:xfrm>
            <a:off x="5029200" y="2598004"/>
            <a:ext cx="4114800" cy="1052596"/>
          </a:xfrm>
          <a:prstGeom prst="rect">
            <a:avLst/>
          </a:prstGeom>
          <a:solidFill>
            <a:srgbClr val="B1D2DB"/>
          </a:solidFill>
        </p:spPr>
        <p:txBody>
          <a:bodyPr wrap="square" rtlCol="0">
            <a:spAutoFit/>
          </a:bodyPr>
          <a:lstStyle/>
          <a:p>
            <a:pPr>
              <a:lnSpc>
                <a:spcPct val="80000"/>
              </a:lnSpc>
            </a:pPr>
            <a:r>
              <a:rPr lang="fr-FR" sz="2600" dirty="0" smtClean="0">
                <a:solidFill>
                  <a:prstClr val="black"/>
                </a:solidFill>
                <a:latin typeface="Franklin Gothic Book" panose="020B0503020102020204" pitchFamily="34" charset="0"/>
                <a:cs typeface="Arial" panose="020B0604020202020204" pitchFamily="34" charset="0"/>
              </a:rPr>
              <a:t>Amélioration de nos relevés et des rapports destinés aux clients </a:t>
            </a:r>
            <a:endParaRPr lang="en-US" sz="2600" dirty="0">
              <a:solidFill>
                <a:prstClr val="black"/>
              </a:solidFill>
              <a:latin typeface="Franklin Gothic Book" panose="020B0503020102020204" pitchFamily="34" charset="0"/>
              <a:cs typeface="Arial" panose="020B0604020202020204" pitchFamily="34" charset="0"/>
            </a:endParaRPr>
          </a:p>
        </p:txBody>
      </p:sp>
      <p:sp>
        <p:nvSpPr>
          <p:cNvPr id="6" name="TextBox 5"/>
          <p:cNvSpPr txBox="1"/>
          <p:nvPr>
            <p:custDataLst>
              <p:tags r:id="rId4"/>
            </p:custDataLst>
          </p:nvPr>
        </p:nvSpPr>
        <p:spPr>
          <a:xfrm>
            <a:off x="5029200" y="3933997"/>
            <a:ext cx="4114800" cy="732508"/>
          </a:xfrm>
          <a:prstGeom prst="rect">
            <a:avLst/>
          </a:prstGeom>
          <a:solidFill>
            <a:srgbClr val="B1D2DB"/>
          </a:solidFill>
        </p:spPr>
        <p:txBody>
          <a:bodyPr wrap="square" rtlCol="0">
            <a:spAutoFit/>
          </a:bodyPr>
          <a:lstStyle/>
          <a:p>
            <a:pPr>
              <a:lnSpc>
                <a:spcPct val="80000"/>
              </a:lnSpc>
            </a:pPr>
            <a:r>
              <a:rPr lang="fr-FR" sz="2600" dirty="0" smtClean="0">
                <a:solidFill>
                  <a:prstClr val="black"/>
                </a:solidFill>
                <a:latin typeface="Franklin Gothic Book" panose="020B0503020102020204" pitchFamily="34" charset="0"/>
                <a:cs typeface="Arial" panose="020B0604020202020204" pitchFamily="34" charset="0"/>
              </a:rPr>
              <a:t>Plus d'information sur les </a:t>
            </a:r>
          </a:p>
          <a:p>
            <a:pPr>
              <a:lnSpc>
                <a:spcPct val="80000"/>
              </a:lnSpc>
            </a:pPr>
            <a:r>
              <a:rPr lang="fr-FR" sz="2600" dirty="0" smtClean="0">
                <a:solidFill>
                  <a:prstClr val="black"/>
                </a:solidFill>
                <a:latin typeface="Franklin Gothic Book" panose="020B0503020102020204" pitchFamily="34" charset="0"/>
                <a:cs typeface="Arial" panose="020B0604020202020204" pitchFamily="34" charset="0"/>
              </a:rPr>
              <a:t>frais et le rendement </a:t>
            </a:r>
            <a:endParaRPr lang="en-US" sz="2600" dirty="0">
              <a:solidFill>
                <a:prstClr val="black"/>
              </a:solidFill>
              <a:latin typeface="Franklin Gothic Book" panose="020B0503020102020204" pitchFamily="34" charset="0"/>
              <a:cs typeface="Arial" panose="020B0604020202020204" pitchFamily="34" charset="0"/>
            </a:endParaRPr>
          </a:p>
        </p:txBody>
      </p:sp>
      <p:sp>
        <p:nvSpPr>
          <p:cNvPr id="7" name="TextBox 6"/>
          <p:cNvSpPr txBox="1"/>
          <p:nvPr>
            <p:custDataLst>
              <p:tags r:id="rId5"/>
            </p:custDataLst>
          </p:nvPr>
        </p:nvSpPr>
        <p:spPr>
          <a:xfrm>
            <a:off x="5029200" y="5292639"/>
            <a:ext cx="4114800" cy="732508"/>
          </a:xfrm>
          <a:prstGeom prst="rect">
            <a:avLst/>
          </a:prstGeom>
          <a:solidFill>
            <a:srgbClr val="B1D2DB"/>
          </a:solidFill>
        </p:spPr>
        <p:txBody>
          <a:bodyPr wrap="square" rtlCol="0">
            <a:spAutoFit/>
          </a:bodyPr>
          <a:lstStyle/>
          <a:p>
            <a:pPr>
              <a:lnSpc>
                <a:spcPct val="80000"/>
              </a:lnSpc>
            </a:pPr>
            <a:r>
              <a:rPr lang="fr-FR" sz="2600" dirty="0" smtClean="0">
                <a:solidFill>
                  <a:prstClr val="black"/>
                </a:solidFill>
                <a:latin typeface="Franklin Gothic Book" panose="020B0503020102020204" pitchFamily="34" charset="0"/>
                <a:cs typeface="Arial" panose="020B0604020202020204" pitchFamily="34" charset="0"/>
              </a:rPr>
              <a:t>Mise eu œuvre en </a:t>
            </a:r>
            <a:br>
              <a:rPr lang="fr-FR" sz="2600" dirty="0" smtClean="0">
                <a:solidFill>
                  <a:prstClr val="black"/>
                </a:solidFill>
                <a:latin typeface="Franklin Gothic Book" panose="020B0503020102020204" pitchFamily="34" charset="0"/>
                <a:cs typeface="Arial" panose="020B0604020202020204" pitchFamily="34" charset="0"/>
              </a:rPr>
            </a:br>
            <a:r>
              <a:rPr lang="fr-FR" sz="2600" dirty="0" smtClean="0">
                <a:solidFill>
                  <a:prstClr val="black"/>
                </a:solidFill>
                <a:latin typeface="Franklin Gothic Book" panose="020B0503020102020204" pitchFamily="34" charset="0"/>
                <a:cs typeface="Arial" panose="020B0604020202020204" pitchFamily="34" charset="0"/>
              </a:rPr>
              <a:t>janvier 2017</a:t>
            </a:r>
          </a:p>
        </p:txBody>
      </p:sp>
      <p:pic>
        <p:nvPicPr>
          <p:cNvPr id="10" name="Picture 9"/>
          <p:cNvPicPr>
            <a:picLocks noChangeAspect="1" noChangeArrowheads="1"/>
          </p:cNvPicPr>
          <p:nvPr>
            <p:custDataLst>
              <p:tags r:id="rId6"/>
            </p:custDataLst>
          </p:nvPr>
        </p:nvPicPr>
        <p:blipFill rotWithShape="1">
          <a:blip r:embed="rId10">
            <a:extLst>
              <a:ext uri="{28A0092B-C50C-407E-A947-70E740481C1C}">
                <a14:useLocalDpi xmlns:a14="http://schemas.microsoft.com/office/drawing/2010/main" val="0"/>
              </a:ext>
            </a:extLst>
          </a:blip>
          <a:srcRect l="28929" r="28929"/>
          <a:stretch/>
        </p:blipFill>
        <p:spPr bwMode="auto">
          <a:xfrm>
            <a:off x="838200" y="1477300"/>
            <a:ext cx="3924123" cy="5237707"/>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custDataLst>
              <p:tags r:id="rId7"/>
            </p:custDataLst>
          </p:nvPr>
        </p:nvPicPr>
        <p:blipFill rotWithShape="1">
          <a:blip r:embed="rId10">
            <a:extLst>
              <a:ext uri="{28A0092B-C50C-407E-A947-70E740481C1C}">
                <a14:useLocalDpi xmlns:a14="http://schemas.microsoft.com/office/drawing/2010/main" val="0"/>
              </a:ext>
            </a:extLst>
          </a:blip>
          <a:srcRect l="28929" r="28929"/>
          <a:stretch/>
        </p:blipFill>
        <p:spPr bwMode="auto">
          <a:xfrm>
            <a:off x="606967" y="1159436"/>
            <a:ext cx="3924123" cy="5237707"/>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9796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Strategic Business Development Group\1a - SBD Development\Images\iStock Library\Images\Mixed Gender Images\Families\Asian multigenerational family.jpg"/>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628649" y="-133350"/>
            <a:ext cx="10519474" cy="70104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data:image/jpeg;base64,/9j/4AAQSkZJRgABAQAAAQABAAD/2wCEAAkGBxQTEhUUExQVFhUXGBcaGBgYFhgXHBscGBcYFxgcFx0YHCggGBolHBYUIjEhJSkrLi4uFx80ODMsNygtLisBCgoKDg0OGxAQGywkICQ0LDQ0NCwsNCwsLC8sLCwsLCwsLCw0LCwsLCwsLCwsLCwsLCwsLCwsLCwsLCwsLCwsLP/AABEIAJUBUwMBIgACEQEDEQH/xAAcAAACAgMBAQAAAAAAAAAAAAAFBgMEAAECBwj/xAA/EAABAgQEBAQEAwYGAgMBAAABAhEAAwQhBRIxQQYiUWETcYGRMqGxwRQjQlJictHh8AcVgpKy8aLCMzRTJf/EABoBAAIDAQEAAAAAAAAAAAAAAAMEAAECBQb/xAAuEQACAgEEAQMCBgEFAAAAAAAAAQIRAwQSITFBEyJRYaEUIzKBkbEFFTNSceH/2gAMAwEAAhEDEQA/APaAYwmBuGVlmX8UXZkyxIjEMsZx3IqjiqmsIpzaolmipX1BUPIxAklJeObn1Tb46CKKL4qnc9IrqrdhvA2fW5SQBrEZrEAJILF4Rllk+WywjUVeXQHvEKKNS0lRjKm6X1Gto5o5i8hU5bo8Yb3SqVlFqVLATfpeIPxaXYXbpAirxQeJlzMlnJiTBqtKwovvY9YufHCKsJVtDmaYDlYOe8BqSuBUzEl3BMEjWpSoIKncHUx3ISVEKIDMWaNNRl12QhnTr366xaM1KQ36jC9V1hUtaZYdKTftEScbBOQDm6wBY6k2yrpFydVErIIe7CBE8KlqJDEP7RcRVspKt7uIgxNlE5SLhy0XGO1E8FulxNVrEwYo5xmELNgNoTKfEfDBIDbQbwnFkTE5Hyn6xmacCkNc9HiAD5wRoypKWLFoUqWuVLUAVPDDTVTjXWGdLqlGfLZbRbVWMNni1TziReBy5CCC9j1jlNQSoJBeH46pqe59EoNxkVRUtY6x3ImlRLhhtD8csZOkUTExrNHMxTaxTVUi7Rcpxj2yF8GNxWkE2iZUwCNbuLZDuMiutb3EaTPjDyxTLplmMiPxI6CoIUdRkZHE2ZlDmIQ7iOZOADwMrsTy6XcRZnTAJTnpFqimy3JmhQcR3A/D5mwLiCBiMlmRkRmZeOgqKLOoqYiDkLRZUqBlVUgkoJaB5ZqEbZCvLUWHMfeMiqpXeNxyPxEjZe8Fza0cqmEWeO5arPAjGKxKUEuzRrL7PdE1R3XLypUQXgZhNfnDq00EVBW+JLUhNidz0iLhqYlKjLWXBNoTe6bZGuOCbiKuTmYKDjpC/V4jlUA+sEuOKKSjKoKIU9mOsLMqkVOWGOmsbhDwwe7mj0Xhqu8SVdLHZ9xFPE6sS5SlBbKcgoilhlV4GW/KBd9oHYrjsucpQCR27wSaW3jwVJ0EsBq5czlUASRGsZIQhpQZoD4bgc9JTOQpKU6MXcPBpGHqSWmqC3BuNoxtpU+i10LmDomTpt1Nlv3j0GkmjKBuLECPP6OnyTlTc1rpCRY67weo8U8IFRDuLxMsfdZSkGKWkQjxAkMlTlR3fePPgR46kpJZ2eHuhxFM6ydN4UcYwSemeVIlulRs33jMPc3FskuVwE5eZBSG9dYtJo/DUSSCVAmBVNVrkqAmBnLB4t1NUmasB2It7xifHRaFevqSSUkNe0TYdOMtQO0NdXwZ4oQQSepDCAeNcLT5XMEHIA+oV/xJIgyjcemZcfIRk1QUxfX5Qdo59sqS51jzvDax1pSbOYf0ysiUlF1HpCmTFtdFRdhabVLKNOaOMOSUcylOT8oinTml2PMIoUuMy3KVC8F5XNm2NCZ25PqYu0c89QRCpR1uYkWIBgzLrBozNB8Gp2uydhSun2vpvAxExIbKdTE86aFWdjvFFNP+ZrbpDOXJumpPlf0WkFDUF7GwivVzyU8piLx06PeKdOVlRcsNoxkyuS5fZaCAqsqbmKMzGkpUxMSYjIzSyQbwuJpgt0i606vCub1dyiujaqhgpMZStRSDBFGIXCXhRw9BYkpZQ0i/QUiicyzF4cueDr4KasaZVc9o4xSvShN9DAora+0BuIK1ZZAS7wyv8lKnHyYcS/UVGcAovHK8TWEZQCp4FYAFpSXBd9O3aCXjkrGwgP4iadvs0nwEsGntqGPSCdZX5RYQFSpnMVsRnrKbERv8ZkjFqyNJh2lrkm5i6hT3BjzKdj5AAZi7Q1YPXrMsEGCYv8hLj1EZ2hqdUMVBRgQualSiqNTqrMXOsV1LS3cwKeoWRvb9ydEMyuuYyIf8ve7xkC3GeRhmVLHzhd4klhcvlLF9+sMM6V4j5emsBE0odKVmwfM/WD54ylwGFyXRTJYJWzNqDAetmJlSwvOQok7xe4oxFKJmRKiu2xt/3APFKNU4JTmTLDWKyxPkNYxDDNuiU/BSrOIAsJlrdRBsReC0viBMpaEJSylWJO3nFWg4OmpUmZJmypmXmAU6CT0DuPciBfEcmaiYVT0KQq5FrehFj6Qy8KtJoBtlF8jD+PM2bkHM1zFuRNQZn5aLJ184R+GKooXmUSM0GKPFkiYfDfd+8By4eGiX8jnVz1TAChWRLXeLMqq/KuXLsCIWMKWZoUM7B7CCcuoMqSUIGZaToYWWO3tbLi7K/wCDYqmHfrHaUKXLUhKx1iopc9UormEM7lO8RUtSczpTtDE0l0U2rC+BVqacnMPKGKbxCBlJZjpCVVVKXSohjvAnEMVKpgSkhkwOOJyZSn8DTjs9U9ZSUskMQdzHeC0qRNCmJAS7ntFPC8ykqXNLHQeUMGGT3MuWAlKSTmV+6BdvR/eN4cak9vgLGO5g3E+KlA5UqZrWv7W1hhwbGVFCfGDoNs526FQYWeNcQ0FNUU3hSwhkkZcoZiDf184XcRwrwaZSpYAUE6tsNXh7I66H4RTXIfrOFqfxfHSkBQupIJA/iAdoIUlTKdnSWhFwniQkJC1ELToX2IBAubs5HtF+fJAqkTEOELSFFtHcgt2tpCeojdS+BbNh2K0HcZUQrOhIbcQqYtOlZwqWPi1HeC9RXJmrXJQti1jCItSpU1QUXIMAxJykxVsO4ZjXhrCW1N4eZWJJSkKVCLg9VJSolaMxUPaLIrOZlabCNSglLciraXI9qrUqyq66RcQQCDuYCYZRqmISUczbQz0+G8ozlj2jWOGXI/av3Npg+okBR0v1jaZeX4rwURRpH6j6tEE+lIfpsYvJpZwW5o0BqpCj8BY9Nos0lEksr9ZF46myDs0D2mIU5JZ4rS5Hu2yLQTn0gcEWaOFzUaHaJvxGYd4q1KwFJDesPSceWuzRqqGZBGggXIq0BV35RuPvE9NVqmTlIKSEjfY9olrypShKQgXtmO3845E4znK/PgyBzxQnO0sZrtaNzMTXnCfDd7uIu0uD00olISM+5JJL97t7ARVxWWuSCuTztqkcxA62uRDssDUOOTTg6sK5VKSAPUxTraf8tgovoWipL4kQlKAQQTqWi7KrED4VApN4TeOLRgWK7ClBOYXA9/OClDiOWQkotcAwdqZaVpBT/wBxQl4WkB2DO7Rh5PTtS5LXJalrzJJgRKq5S5gBBBSd7QaSQAzgRQqZclQY3I6awCWTfK1dFtfBPNnsbENGQNEmnFsx94yC7l/yM2Ocu3rA3H6QKQydy5iSfIUeZKuWLFdKEyTlBLkM4jsNWqNnkWMzfCK3yhRJy2BYBr+ffa8CJeFVE0FaFMg3Y2fTe59TBTi+gyVGTokMSdXdz7/SGmilpSlIJSlgBe20bxNQgkg+HHa5E7DZdbLJMuUm2rgl28jDbIr8wTLnp5VC6VXHo97ecHqZhoUga9oqcXgCQhZyllgAhjrf7Ru7DOKSo8zxKgQiYXsHUwHYwu5loXmCSkF2cQe4vUROKhqTb1v94pVOPiZITJWgZkmyh0jMIuueTjzXuGDg/BJ01PjBYyAlwdzDbIqZJSoKKQoODePP8CxIhCpJWQg3Z2gziNBKTKzJJUttBf3hfLgTlZtNJcE3EU+XmAlKcNeJsCrkKQxs2sKnDpec50B0Melyly5yVJEvK7BwIxlioqmYVt2K+O1UqcooBCSBY9YH8H0qV1AJynIXUDvtaN8R8MKlTh4ZMzPoOkO3BHCKZKc01P5qvl2EbTjspPstJ7g5Mo5MxKwEDmH2hW4eokrqZyQtSJUmXkTd+ea5UonchKW/1GHyRSoSSHAJhGVgkynTPAUFqWpKkgOHAcMT3f0jWH22xzAk5ch7DsPSiUtIneItRdy1h1YAW7xFIweclM0TBLyKSbpJBJIa4uCO8AP80khTnOFs2VVNUIYkbLQFJb5QTosTWZbqcBiz9BpBZ8PlDiV9M84pJJE2akjN4K+rKANs2lxsfMR6jhEgTJKQ7AcwJFwN0n3HtHlONViUVPiSZiStVzlUC3UKazG1vOHHhmumT6c5U5VOxI+EJF1EAmxs1usZyxThbBTa2yTD1fgVMD4jkHUlyIA8TcMp8I1EmYCBqk3fyPWOeI1zJkspRmITqoDWAIxMimVKU9xZ4Rxqae5f9HObXTJsLWmz6lmEMWK0ZsTsl4VaDDSZaFhTqeyQCT6NDjRUNbNUkfh5mWwdaSkN/qAtBZY5OXtVlXY5/wCH3/1AojUkDuB/V4PVU7LZ7nQQMpFiUlMkW8MAEgjUhz83HpEaVDOVh1bP/LtHUxrZjSQzjxPyXeZAKiXJPk0TUdWFhiNdvSBdRWvu0c0takB2AIIv6t94tSXQWWJ1ZPVSShTag6RRqKgDlVvF3GKxImBIIzZdH7n2hRx6sUJgzBo8/qI7MsoxFm6QyipADAX2ipU1RsySTAyixDmG7jWL9XWgsVcveFvUaLssSc6hozRAMQAJfaxU9gege3r20MaqcVyJUSoJSA5UbAd4EcO4fLnpVMmZilK1JQnMWLXKy2pU/tHS0ScrkHxRT5ZudistU1UwkcrWcHzJb0jcziWQV8swP5n6P9oLKpZaQyUJA6AAQm8XcPyFS1zEoCJgDgpt9IfoYdUFa+qCgUlKUq1Jax2cdC+o7jyCdXV87xfDRcGzAP5M0WOHa4hclCnKZgyXvlUOZPpZrdRDZgstCJyl5QZmUk9i9h2tv384D6a9Sq4FZwbfBrhyXVIRlXKWRsSw+RL/ACjriCtVKSDzJKuoLQVm46W1c9EgMPPNAObxG6ilTEGxBDg9iDYxJ6XHI16TooYVPmzQVAvlfeKmHzJySuYQWKiL+cZjuFqlDx6dakSVfGgE8itWD3ynYHRiOkW+GqczJTKJ1e+/eOdmxRxJ/UXad0zUugzjMTc3jcFpVDNAbKLRkc5z5J6aC6sSDkXZ2toYLUClZb6nbpATBqYVCiofAk69+g6mGRchOTLoBoXv8949XgwOfL4Rc50IHE2EL8QGYHdaSkgOQnMkKBbTyiavw8L1WpLaMpQ+SSAfUQYqZSnUDzFOh9R9oFVyFKYoI21BIbfQi7bxWpwei0lymM6TMskeuUbXg/i06kmaQUEKzblN3B3I39I2jBkilUgLzlRltoWIWOgD2J+ccJkf/mQFB2SsOkHryqeLXCwaemWo3USLWYhKlWBexaMY1bSSGckko2wbxd/h0ubLVMol51amTMIfylrsPIK948WmSlInFExJQpJIUlQIII1BB0MfWeF0wSCHJIJuTC7/AIh8CysQlKUhCE1aQPDmaOx+BZGqSHAd2LHrD0scU3Rx6vk+f6acFKA0G8OeBUpnKKUEpGlx84FYFgyipUtSXSlwsg3Ck2KFfsqsXB6GGiVWVEtToUgIH6ZYlmw65lOT5CE5wT4YTFhb5GDh3h5MmSETJAUt/jABd/K8EJlMtJCQAAPT0ZoHYVjgNjLmOdw7eoYAeghjkqUtJzukgctsxbv3jMsUZBnhpWhexStXKy5pQyk2U8EcPxQzGSi7awB4ur/ygHzEEZbKub9m2gvwPgimFTNcWICNHLsSewvbeF46abnSAye3sJ1dFNnZcgKWNySw/mfSEji3F/wdWiyZhACZjW5X72zDXv2j1abUW5dI8P42wmYqbOnBYKQTYu+u228dCOkWNblyzOLMlMbpmMIZ/Cd9CNIUONseKZKgkZc1veLkqd+WPKFzi2nK0Br3cwqnc1Z1pWouhRwaUc6dr6nS/XpHuuGZZNIvOkBCUKLhjcjtqSfqI8nwSgMxSE+Gbm6iCAx3dm7x9D8MYeiVJEtgUkMQQGLi4beG3jeR2c95owW3yI+DYtnYKTlcaEQRlcBIq1Jmzc0tAU5AsVgdOg7+3WDo4WT+KC7eCEuBu7/D/Du/p3hqhPT6OUZtz6/v/wABPkqYZhUmnSESZaUAdBf1JufUxmL1wkyJs1TkS0KUQNSwcAdzYesWs8BuIJJmUc9A1VLUfbm+0dKqXBcUrQIpC/5iktMWmX4l3uxJHo7RTxefPRzSwnLbVTHvZvvHEvEuTl3Vr6a+TCKErFDMUbjKk3DfzsHEIzn4OrGBgxXMkKmcodnZvrEkyrRlK83IGdrsPiJPokxLjE2nmJQlJBDuR3Y6iGLgvCZcuUZgSOclv4dNO9/7MVji3KrszmnthYkrxQ1K88pKivW30gjU4dVz5fLJY9VkJ+RvDhSYfT0xUiUEofnKdg7iw2FlRdTVoZNxchru72De8C/0/HuuTOfXB5jV0dRToGeUoAfqAzJHqLD1jhM3OhluSTaPVZk1N7i47QvUfCUnxVTsx8NTFMpNgC3MX1Ym4SGZ/YOX/G2/y/uYcTyvivFFhaKaVzF0uSHupgLbm/zMNKMJqpdGlFOoBWdZXmKnuQALMSwGsWeL+FgKmXUUZTLnIY5VB0KKdH32HttrFL/PqxaFGciWhZUWCCWKQACoBV/izQ5HD6OOvgbwyTqKLC5FSJCcxHiFxY9urRBR0U8JIqVJUk6Nmf1zEvFtddOXKQSCEgO5ypOg1dVjf+kL3EeOzEUq5hsQlQS7O/woLDqW9IHaUqpjLTq2xSrpxplywkkqE3Ol7fCw9QSR7R6VgVeFz5qlJAChLKQ2ykAn/wAsw9I8Yo5syesKmKKjyhy1r2AawEevolZU0c1IcqkqlzB1UggyyfMZg/lB5Ra58oDFpsPV1LLXcpH0hbxPA0qBYHNteLlBVz5iiJksoF2dn7WSS3vFemw5SZhWqYW/YGUD6OT6wO2/ARIh4ZnqStVPPS6CGc3Dk8o9T7dtIZ5UuVLKUsB0EVZdIiZMlKUoJDHe5KSC33gmrDkTF5s6ktqCn6EFmhDWaXJlktgvliuy34g6RkdJo+lx16+wjUIvQ6j4BWS0iBJQlBsABtbuX847qzyljqIhXNIG4HUX9xFNFWPhJA/ZvY+XTyj2kUkuBFuyrTTN1E218oXlzjLWqUTodO2xHYwXmr5yNLm3aAmMgT1ykpGWYhwZgUBobJUGLgjmDt2IvAtVi9SKrtB9NlWOTvpktPi5SWADdTBPh0fmSpyrZ5qsp/hlrF+zlfyhJxBMxE8U7vMU2QswUDuPJi/TKYZsFBJRc5ELUEByzISZYID7gl+peFtNjnbcvA1q80dqUfI5VWM5TlS2YufnqYu0tVMWA9ju39YV8LW+eYQ5WpTHXlBZISPIDtBWRXpBZcxKQG/LF1H+Jr/QQ7KNCMZWxG/xQxvw6vw5UvLnQDOmXGYj4RaxLKBPbLADCJ+ZTE26M30h442w5K8s0sl5ySEkXUFIEs3BGUDw5ZgZhOHy0qzBDa2O3T5Rzc3EqZ0cSuNoIUFHLSxyv7wwSa0aAD+7Qv4hRzlj8iYEeY/qIhGHzyiXknAHNzHV7Pa994Hyug6Sa5CnFFImZKKkLloJB1CQSSOpDu7aQYoKjwZUqWu6RLQCrcKyhyexLx5lj0rlUpRdYfKNx5biPSZrGXL0coQ4O/KOsOaWayNnF1M3XBuoqSgqA/VcH5H7QlY8R+HmZnYqSD5laYM1tZkSpBJcJUUHdmZu5BaF/iEE0wB1K0P7lX2EN5eMbf0FtO92aK+qBsoAi2kQ1SRvfyiOVaJZcpz2jheT1dB/A5AMiWwYAN7Ej7Q3UFa6wlwEyxdWzt9QH94VsBmBEpIOmZQ9yoiCeFzNAm9yrs5L5ldew31jvY0nBP6Hkszcc0l9X/YyjFM05MsJKSUkpJ1s3xDZwTaDcqaFB99x0MLNLT5poJNwFFwGuWH3gznPxDXQjuNv5RicUN4JNx5LZWDaKtJOfMDspQ9DcfI/KNrmJIeBaKjLMJ2Ovpp94wHQhqmCRPnU6/0r5T+6QSj/AMSBF2fNSA8tQBZi1i3QvYjsQYi/xLwtayKunBJQnLNDXyi4UBu2Yv28oq8C4OqYhNTPLpL+FL2UBYKUBqknTsH3hOWBuVI6MdTFQuRdw3BlTDnU4SWPR9uUCw8/rHo+GcssA2AFvIaQNpSFIctrZugAaJlVLnKnbX+X84PjwLH0J5c7yCJxniykVsyXc+IiWQB+yAbHtmBeLGGqWtJK1EFuXt0P0gZxYj/+nLWQSFSQl9nzKI9dT5ERfk0s/OOdPhlmTlY++Yv7CFcsamxvF+hFGuxWclXMSClz2O7g+nzhr4RxTxqZCj3byzHL8svz6wrVlHN/MK1JKQCAhg+m5f7Rb4IGWlQknmSMpvoU2L/z0Ma06dsxqP0oaJovrp/f84UuJpiUYgnNp+GQEdATNWVN5kD2hhl1JJY66H0/sH1hX44kZpktejApf1zD/wBvaDZ/9tgsD96LE/EZOXMoKdtNo8z49xRU1kAMh3b0s/vDBNnKIIN0gat9IXOK6BaEJWvUliOltPSw9DCeJNysazOo18lTA7IBAdi/qDf7Q3zMYKZQyqLpUCkdA+/a8JGD1OR0n4Vb9Dsf76mLcupKVFKtDZ9m/wCjHQwNLJz5EtRbxcdo9TTjxWhK0gsNcozEHTTsY4m51qSxHVZvYdOjk+bXhJwitMqZmCiAQCrpaxPTTK/kYa67GyEFgkW1B+kJ6vA8M6btPoY0uoWaFrtdlHGcZKJ8tCS+UKJHcFCgP/FvWDkjGyksFsNnDv0u8eZU9QV1Ie+vzIb7wdrApIQtJ/dP0H0Eb00ayRRnUS/LkxrXxISbH6iMhckpdIJDnreMjvUvg87vb8nrS22SQRuwP3BipiNFnScwBfcWP9YMoTaKtYlhCaY/Qo4fUZkkEupBUgnrlLA+30iabJCJhVsoDN9AfkIXa+uMucpb8qiS/wAvsImq8bSXBP6R8w/3ik9xqqC2I0qStE/9ctC0J85ikJceQze8WaNISAkC6Ev5u/3gFR4tnRopX6SwPRnfToYiqcUPjy0BJ5yEcwYF1P5HTSNprqzLhLunQ20lFMElCGKTlAU2rtcA9I4l4Z4bq+ADchz6Dr2i4KNTWAS+qidPLvFeXTsoquybAnrufMwPNLbGwunjulQscUYgrKFTbrALJJ0QzB8p+Ikkk/wgaRW4RxZUyS6zzJUUG5NhdJv+6RAvjV8621WEgehJP/rFLhisEoqSfhWyh5gAH6COXk5VnTjw6HutmrKWlkdx1G8RYNTTJkxILJQC5JLNlGnxEAXgMnEylToNum0GqCqWvIqYwQl1HZ8twPIlh6wvF2+RiqQ88QYYifIIyJMxIzJZnzAfC/Q6NFSoUDKlqsxQghy2qQYsYRPzI1c6v31jidLCUJSNEpSPYAXPpHU0zTk5JHE1mLahQ4hS8vMFNlUlQZJYcwBvl/ZJ384ml0IqJbE687jYn4fMMYIYvTpXJmJcHMhQ1J1SeloU8PrsyUMSBfR+zaQ5NJwdiGC1mibreHZo+DIr/UE/8mjqRgs0MFFCepzA/wDF4IyEzFF0JWoDVgSPlENTPUCxdJ7hvrCC08LO69TOiXHpYlSh4ZcIQFeZRdXqeb3ghwzzyJawwCkJNkvqBup4V66vIAB0Lt7Xho4SINPK0+BOwOg7x0I1t4OFnX5rb8jHhiT4pBJIKDrtcNpbrBVSWv6HvCBxLxBOpJsoyillEhSVJBCgxI0YjTYwYw3jaTMAE0GSo9eZB/1Ny+oA7wDJJKVMd02OTx2gvPVlP7qt+50itIDlX8X2EVsYqU5QXBCiAkg26uCD2JeIsIrgcxO6iREC+AmsAF9CzREmSEJASkJSkMAAwAAYAAaBo5Je/UiOMXrPDkqURoLeZsIujJxImFXInQM5gkmVlTo46df4j9oTsCxNbLKWAUslyHNmSdduWLON4jNMpX5qxY/Ccv8AxaAyyxQxHTzavwCeJ5ZXPKgXUkOQ+4dnG1vkYpInrX8KrjY6EWLpPt11gRhs5UpJKrpmOrPqS+YhKi9ywcf6niNEzMgpKi+QgEDQHUDpeJmw+pRMWb03XgIzapSSpOYGZawsEuWSO5hi4QOaUleuZyfMkk+UI9HUIQlCT8WVBbrZR3ffcw9cCThMk2YKSVAiwcO4I2diHG0THh2ImTM8jL9dMyLSo6OAfW0UeJhnlLSALJCgd3SX/p6wWxaUkpUk3ezDbs4/Ue2ns4+kVmSjO2YgBY1Y2zD3eCONqgalUrEenQpagnqR/U+gc+kBeP5r5UpQUpuxKyXI2Sl2AY6wfoJBl1E/XKhapaO/Nc+gAHqY64l4Y/ESjNSiYpYSycqpaRuxWV3yg3ZJftC+LDtixjNlUpI8zpzo+30ghUSMxATcEP5HeO8MwGeZhRlZSP2hYiwLddYbDgKJKSu75TZyw6sNIHOVMJjhuiL+GTDyuQXAOmxDfcRLiMtlMlRCP2R82L2GsCMOqmA/dJHp/f0gjNqbZnIblBBa5/oFR3JQhkxrcrPPxlkx5XtdWU5E0IWVdNPk0NGCT0zSqStTCZYHooOoN5vCdUFr+vn5dRtDVgOH5SFENofUaRxdXBwnuX7Ha0klkht/kapMgJSEgadYyJJSnAjIQcpN22xtY4LhJHpKai129oq4tVITLLqyvo2V1FtLg2vCfiPEk8J/JppjftLQoANvl1Pq0LU6dVKXmmJmqUWPwnQ6AAaDtHUyaqEeIu2czDg3O58ILVOBomt4iiWLgCw+W3aLMrBZCeYpS+pJufnAD/MKhIIEmbbXkV0fp5QMrq+tUrKJE0aj4S3LqH02hT1m/P3H/wAqPVDnU1ktFg3kNI3hKUz5qZgCVJlsTmLXNgU7Ei5hOoaZaOaahal2sU2HRhv5xYm4hPd5aZgOo5SLaGxFw+0aw5Ixkm+is1TxtJ8nrCEoUQE2A1IMcYpLWpOWWi1r7X8rmFHCMfWJKSpBzkObEB/LbaCErihf6gR6GNZsynLvgxgxxxxXViXj2G1ZnKQulnEZXSUoKwWVcFSHAJAsHew6xXl8N1RDinm66FOU311bdj6mHyo4vIGiv9p/lAOr41nqIRKlTCo6cpA+cC3RrgN5tsEy8FqxrTTf9rxe/BVqgUJkTXKWBUClIOZJuVMNotScXr0DNMse7gfNMWJ+IrqUp8UqlzJeuUkpmD1Y5h84q4rk1uvixg4WTMlDKvKSPiyqzZeyhqPUQZx6VyhQKRe5UzN15rD2MKWG4smWp5pVNbTPLBI7BTZsvaDOLY4JlNN8NwvIrKN3ALN6iCY8qg7sBqMayKitWLVlPMoli3OUA+RSq3qmFymkIkDNOWmwshJ93MK1TjdSBzImD/SYDVKqleZRlzSEgE8qt9G6+kGlqpSVKkL49Jgxvc3bPXMC4ulzVeHLORhszCGqahM1I8RCFjYkA+xOkeL8F8C1E9aZ85a6ZDskJH5q2N8qTZKbfEpx23j1tFBLlpV4a1oa2cqJBPkskL7sAPKBcx8jUWprqhY424VWtOelSApOktR+MakSyfhXrynVrGN8CTpiqdAMvmSCFC6VJIJDKDFjbRTHzgtV1Jlck38yWoEpUgORuULQnUXdJTp9YjjmVOUBRUwIUEs4P7fRYIYvrBYavaueRbPoo5HcXQG47o1LmU9iGXdwzcpixLwIrRyt6mKOPY3MnSshlkLSvlJ3YjcPtnv2ivR4lNRyqRMDdH6aem8Zz5Yyppl6L8tSg30yVfD1UhQZLouWSofEbAt1Ym8GcJkKlgGoPhI0/aJPRhp5wHqeJVBgMzjUaxXOPqWjluDrmGYM1m6feKWdxVIYlijOVtj/ADK0JDyky5stxvlmegVZR7C56QscUV6qhCvAStSUkZkZSFINndOrd/pC0cTQkuUZv4FlI7lnH0ggjiUITmQJ6DmSCSQrOCfgJKbWfrEjnknZbwwaoIYDhk4yk8pHV7a3vvvHfE8gy5CnN2jVRxShKgPhzJCr9xo/bT0he4vxZS0lPNdgwSSblrABzAt26VhL2wK1FhpmSZXLNUUkhNjlDE6kavq2ug0MAqutAISAoKDuhSSlT9Ak8z62aHPh3iOahJUaearIAkcpLJAYJBP6iRc/vHtFhWOVClFfgLzN+yzB2ypf6a2h/LqscOmn+5zMWPd26Ffhfh2onrXOWFS0ywgMuWrMtlOooSWLDr384Y+Bqk+LWSVjKZM5IQmwWQcwdTbFKUXv9BGHFakA5pU1L6uhRI/2kRHhP4z8cFGUvKuWUGcQ4QnMCFEKD2AWwINyNXheGrTfuaoPPFBL2vkekSfEBAXLSBZSrqUPYsnfUv2gXMwIoTmkTFHmJeYyEHshr+t94sSaks4RMcrYFSHUrqea0sfvKc2jKipmK+OUpJzW5fGWUpcEgg5QSohtNCWjD1a+Ub9KCEvGcJqpaytKAsKL/lqBuRdwWOvaHPA6ceChBKHCdFKBX1NhpvZzATEJtVMITIppgSWKlKazljYm5AvlfbrFBPDuIGYQoBDGygrNpulu7RFropW2jDx4/ksrp0prVBILeG4fT4rtv09xFbG8MnzARLlvYtzJH1IgnTYDXGcpayhglksGCtC5PUn2i5OwmsPwhO9ypmbT3t84Fl1GKU7iw2DJFQps86wP/DGcz1E9EofsoHiK9S4SPnHolBS0dEgJlyUhSUjNMWkKKwXBKj8WXVyLDo0QjAa2+Yy9bDMbjK58i7D3itP4UqVZVCYhJcu2YFJ2Y6l2DghraRJa9P2uRmMcEXaOeKaWmr5H5s2UmYkp8FUvOpgPiBCgOVQYHyB2gNUUU2WP/jcbKSQoEdmhiTwSskhc8BKnfIgJUo2Zzvu/9mL9DwqlDpM1dmsDpp/Xb20gMtXBqmzSzQi7Xkq4BQSV08tUyYlKiC4IU45i2nZoyL03hWWovm17RuDR1eipWpfwjnzy6lybVV+5blLnLM1BAToUKvzDcHoYs4NLnhChOIJzcpa+VtPN46pqhz0iwqoLiOFilFe5haJJyiA0tJUdcyjvGpYJPMhPW22h+0bFS51jsVEMboSd39uCzkykl+VP+0fy/thFbwg7lCSHuWBPmPWLaZ3QNHCpvaKlJcckOVeG3wBjYltuht1iNNJLBfInWwbdmJ9W+UTzJrCwjSFvrEc7dX9ijiZ4aRaWm+jgR0qcjXKHGltPLvEqlAa3jgM7trGpSldWv4IQpWhRBMsEjRw7e/0jcyVLUSTLBJubOfXvG1TANPWNS55BgSy1SbIVJtFT2JSR5OA1n+g+cdooJBHwk2u7v/ekWhOFwRrGS1M8XGVvtfwWqOEUMoAhjow+tveMRhsnMCRfzPT+sWUTWaO/ED6XMHi1w+CimcNlu7GwIdzd21v2jasMkkCxLdy/1i1PmNaNSxZ3iOt23sshlYfJSfhfzc/WJRIlbJT3ts8RqWcwjCq5jHqrqkUYKaW55EXA0GjRv8LK1yBw22+r/KI5t22YvaJA5Lk2ilkV1RCBNFJL/lDm1t6eu/vG0YTJu8pLMB6C4/vtFhc4g9o4zF9YiyRT+a+hCkrCKdVjKQWJY5bh9W63Yx0nC5OglJ6aeu/lFpYfdo2JgFtYHuvsuzkUMpKWEtOVtGftvEipaHHInQbDY66Rx+J6xwub0jUs0V0UWUy02sASNmiLLdso17RCmoaO0rBd4y8sJVXZDjw30Fnv77xYRKAF99PKIwsRD4l9YxcY98lEomDL6/2/tEgIHd99g0VZOpiVJIB7xUJ/JZIFdNIwkhusRS15Y5M27vE38FE4U9n/AL/lGkrADO0cKmho0UgB94y5+UWSzLHV4iUkXOp6RoXjqU2neKtSfRDQmORbbT1jkydSzE/bR47nICTGZwdYtx5cZlnaZKWDm8ajhaAS7xkF9nwi9qIKBItFmqRaMjIkUvSZlFGWrmaLgTcRkZAsf6SImItEWaNxkHycUWjFR3ljIyMR7ZRwY1MHeNxkYfTIaEanaRkZGX+kjIJSrxLMMZGRmL9hXg2DEktV4yMgkG7LO5injbsI3GQdt8shCVRiYyMgJCRQjRRaMjIZcVRDGjhesZGQCS4KZIiXHIReMjI1KKVUQ6WIhUGEZGRnKkQhliJFIEZGQBJbSI5l7xwqNxkTwUdSInnaRkZBca9jLRTTcxJMlxkZAa4KI428bjIHEh0gxtYtGoyCJcEOU3jFojIyLSTXJZATGRkZC7RR/9k="/>
          <p:cNvSpPr>
            <a:spLocks noChangeAspect="1" noChangeArrowheads="1"/>
          </p:cNvSpPr>
          <p:nvPr>
            <p:custDataLst>
              <p:tags r:id="rId2"/>
            </p:custDataLst>
          </p:nvPr>
        </p:nvSpPr>
        <p:spPr bwMode="auto">
          <a:xfrm>
            <a:off x="155575" y="-1973263"/>
            <a:ext cx="9363075" cy="411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 name="AutoShape 4" descr="data:image/jpeg;base64,/9j/4AAQSkZJRgABAQAAAQABAAD/2wCEAAkGBxQTEhUUExQVFhUXGBcaGBgYFhgXHBscGBcYFxgcFx0YHCggGBolHBYUIjEhJSkrLi4uFx80ODMsNygtLisBCgoKDg0OGxAQGywkICQ0LDQ0NCwsNCwsLC8sLCwsLCwsLCw0LCwsLCwsLCwsLCwsLCwsLCwsLCwsLCwsLCwsLP/AABEIAJUBUwMBIgACEQEDEQH/xAAcAAACAgMBAQAAAAAAAAAAAAAFBgMEAAECBwj/xAA/EAABAgQEBAQEAwYGAgMBAAABAhEAAwQhBRIxQQYiUWETcYGRMqGxwRQjQlJictHh8AcVgpKy8aLCMzRTJf/EABoBAAIDAQEAAAAAAAAAAAAAAAMEAAECBQb/xAAuEQACAgEEAQMCBgEFAAAAAAAAAQIRAwQSITFBEyJRYaEUIzKBkbEFFTNSceH/2gAMAwEAAhEDEQA/APaAYwmBuGVlmX8UXZkyxIjEMsZx3IqjiqmsIpzaolmipX1BUPIxAklJeObn1Tb46CKKL4qnc9IrqrdhvA2fW5SQBrEZrEAJILF4Rllk+WywjUVeXQHvEKKNS0lRjKm6X1Gto5o5i8hU5bo8Yb3SqVlFqVLATfpeIPxaXYXbpAirxQeJlzMlnJiTBqtKwovvY9YufHCKsJVtDmaYDlYOe8BqSuBUzEl3BMEjWpSoIKncHUx3ISVEKIDMWaNNRl12QhnTr366xaM1KQ36jC9V1hUtaZYdKTftEScbBOQDm6wBY6k2yrpFydVErIIe7CBE8KlqJDEP7RcRVspKt7uIgxNlE5SLhy0XGO1E8FulxNVrEwYo5xmELNgNoTKfEfDBIDbQbwnFkTE5Hyn6xmacCkNc9HiAD5wRoypKWLFoUqWuVLUAVPDDTVTjXWGdLqlGfLZbRbVWMNni1TziReBy5CCC9j1jlNQSoJBeH46pqe59EoNxkVRUtY6x3ImlRLhhtD8csZOkUTExrNHMxTaxTVUi7Rcpxj2yF8GNxWkE2iZUwCNbuLZDuMiutb3EaTPjDyxTLplmMiPxI6CoIUdRkZHE2ZlDmIQ7iOZOADwMrsTy6XcRZnTAJTnpFqimy3JmhQcR3A/D5mwLiCBiMlmRkRmZeOgqKLOoqYiDkLRZUqBlVUgkoJaB5ZqEbZCvLUWHMfeMiqpXeNxyPxEjZe8Fza0cqmEWeO5arPAjGKxKUEuzRrL7PdE1R3XLypUQXgZhNfnDq00EVBW+JLUhNidz0iLhqYlKjLWXBNoTe6bZGuOCbiKuTmYKDjpC/V4jlUA+sEuOKKSjKoKIU9mOsLMqkVOWGOmsbhDwwe7mj0Xhqu8SVdLHZ9xFPE6sS5SlBbKcgoilhlV4GW/KBd9oHYrjsucpQCR27wSaW3jwVJ0EsBq5czlUASRGsZIQhpQZoD4bgc9JTOQpKU6MXcPBpGHqSWmqC3BuNoxtpU+i10LmDomTpt1Nlv3j0GkmjKBuLECPP6OnyTlTc1rpCRY67weo8U8IFRDuLxMsfdZSkGKWkQjxAkMlTlR3fePPgR46kpJZ2eHuhxFM6ydN4UcYwSemeVIlulRs33jMPc3FskuVwE5eZBSG9dYtJo/DUSSCVAmBVNVrkqAmBnLB4t1NUmasB2It7xifHRaFevqSSUkNe0TYdOMtQO0NdXwZ4oQQSepDCAeNcLT5XMEHIA+oV/xJIgyjcemZcfIRk1QUxfX5Qdo59sqS51jzvDax1pSbOYf0ysiUlF1HpCmTFtdFRdhabVLKNOaOMOSUcylOT8oinTml2PMIoUuMy3KVC8F5XNm2NCZ25PqYu0c89QRCpR1uYkWIBgzLrBozNB8Gp2uydhSun2vpvAxExIbKdTE86aFWdjvFFNP+ZrbpDOXJumpPlf0WkFDUF7GwivVzyU8piLx06PeKdOVlRcsNoxkyuS5fZaCAqsqbmKMzGkpUxMSYjIzSyQbwuJpgt0i606vCub1dyiujaqhgpMZStRSDBFGIXCXhRw9BYkpZQ0i/QUiicyzF4cueDr4KasaZVc9o4xSvShN9DAora+0BuIK1ZZAS7wyv8lKnHyYcS/UVGcAovHK8TWEZQCp4FYAFpSXBd9O3aCXjkrGwgP4iadvs0nwEsGntqGPSCdZX5RYQFSpnMVsRnrKbERv8ZkjFqyNJh2lrkm5i6hT3BjzKdj5AAZi7Q1YPXrMsEGCYv8hLj1EZ2hqdUMVBRgQualSiqNTqrMXOsV1LS3cwKeoWRvb9ydEMyuuYyIf8ve7xkC3GeRhmVLHzhd4klhcvlLF9+sMM6V4j5emsBE0odKVmwfM/WD54ylwGFyXRTJYJWzNqDAetmJlSwvOQok7xe4oxFKJmRKiu2xt/3APFKNU4JTmTLDWKyxPkNYxDDNuiU/BSrOIAsJlrdRBsReC0viBMpaEJSylWJO3nFWg4OmpUmZJmypmXmAU6CT0DuPciBfEcmaiYVT0KQq5FrehFj6Qy8KtJoBtlF8jD+PM2bkHM1zFuRNQZn5aLJ184R+GKooXmUSM0GKPFkiYfDfd+8By4eGiX8jnVz1TAChWRLXeLMqq/KuXLsCIWMKWZoUM7B7CCcuoMqSUIGZaToYWWO3tbLi7K/wCDYqmHfrHaUKXLUhKx1iopc9UormEM7lO8RUtSczpTtDE0l0U2rC+BVqacnMPKGKbxCBlJZjpCVVVKXSohjvAnEMVKpgSkhkwOOJyZSn8DTjs9U9ZSUskMQdzHeC0qRNCmJAS7ntFPC8ykqXNLHQeUMGGT3MuWAlKSTmV+6BdvR/eN4cak9vgLGO5g3E+KlA5UqZrWv7W1hhwbGVFCfGDoNs526FQYWeNcQ0FNUU3hSwhkkZcoZiDf184XcRwrwaZSpYAUE6tsNXh7I66H4RTXIfrOFqfxfHSkBQupIJA/iAdoIUlTKdnSWhFwniQkJC1ELToX2IBAubs5HtF+fJAqkTEOELSFFtHcgt2tpCeojdS+BbNh2K0HcZUQrOhIbcQqYtOlZwqWPi1HeC9RXJmrXJQti1jCItSpU1QUXIMAxJykxVsO4ZjXhrCW1N4eZWJJSkKVCLg9VJSolaMxUPaLIrOZlabCNSglLciraXI9qrUqyq66RcQQCDuYCYZRqmISUczbQz0+G8ozlj2jWOGXI/av3Npg+okBR0v1jaZeX4rwURRpH6j6tEE+lIfpsYvJpZwW5o0BqpCj8BY9Nos0lEksr9ZF46myDs0D2mIU5JZ4rS5Hu2yLQTn0gcEWaOFzUaHaJvxGYd4q1KwFJDesPSceWuzRqqGZBGggXIq0BV35RuPvE9NVqmTlIKSEjfY9olrypShKQgXtmO3845E4znK/PgyBzxQnO0sZrtaNzMTXnCfDd7uIu0uD00olISM+5JJL97t7ARVxWWuSCuTztqkcxA62uRDssDUOOTTg6sK5VKSAPUxTraf8tgovoWipL4kQlKAQQTqWi7KrED4VApN4TeOLRgWK7ClBOYXA9/OClDiOWQkotcAwdqZaVpBT/wBxQl4WkB2DO7Rh5PTtS5LXJalrzJJgRKq5S5gBBBSd7QaSQAzgRQqZclQY3I6awCWTfK1dFtfBPNnsbENGQNEmnFsx94yC7l/yM2Ocu3rA3H6QKQydy5iSfIUeZKuWLFdKEyTlBLkM4jsNWqNnkWMzfCK3yhRJy2BYBr+ffa8CJeFVE0FaFMg3Y2fTe59TBTi+gyVGTokMSdXdz7/SGmilpSlIJSlgBe20bxNQgkg+HHa5E7DZdbLJMuUm2rgl28jDbIr8wTLnp5VC6VXHo97ecHqZhoUga9oqcXgCQhZyllgAhjrf7Ru7DOKSo8zxKgQiYXsHUwHYwu5loXmCSkF2cQe4vUROKhqTb1v94pVOPiZITJWgZkmyh0jMIuueTjzXuGDg/BJ01PjBYyAlwdzDbIqZJSoKKQoODePP8CxIhCpJWQg3Z2gziNBKTKzJJUttBf3hfLgTlZtNJcE3EU+XmAlKcNeJsCrkKQxs2sKnDpec50B0Melyly5yVJEvK7BwIxlioqmYVt2K+O1UqcooBCSBY9YH8H0qV1AJynIXUDvtaN8R8MKlTh4ZMzPoOkO3BHCKZKc01P5qvl2EbTjspPstJ7g5Mo5MxKwEDmH2hW4eokrqZyQtSJUmXkTd+ea5UonchKW/1GHyRSoSSHAJhGVgkynTPAUFqWpKkgOHAcMT3f0jWH22xzAk5ch7DsPSiUtIneItRdy1h1YAW7xFIweclM0TBLyKSbpJBJIa4uCO8AP80khTnOFs2VVNUIYkbLQFJb5QTosTWZbqcBiz9BpBZ8PlDiV9M84pJJE2akjN4K+rKANs2lxsfMR6jhEgTJKQ7AcwJFwN0n3HtHlONViUVPiSZiStVzlUC3UKazG1vOHHhmumT6c5U5VOxI+EJF1EAmxs1usZyxThbBTa2yTD1fgVMD4jkHUlyIA8TcMp8I1EmYCBqk3fyPWOeI1zJkspRmITqoDWAIxMimVKU9xZ4Rxqae5f9HObXTJsLWmz6lmEMWK0ZsTsl4VaDDSZaFhTqeyQCT6NDjRUNbNUkfh5mWwdaSkN/qAtBZY5OXtVlXY5/wCH3/1AojUkDuB/V4PVU7LZ7nQQMpFiUlMkW8MAEgjUhz83HpEaVDOVh1bP/LtHUxrZjSQzjxPyXeZAKiXJPk0TUdWFhiNdvSBdRWvu0c0takB2AIIv6t94tSXQWWJ1ZPVSShTag6RRqKgDlVvF3GKxImBIIzZdH7n2hRx6sUJgzBo8/qI7MsoxFm6QyipADAX2ipU1RsySTAyixDmG7jWL9XWgsVcveFvUaLssSc6hozRAMQAJfaxU9gege3r20MaqcVyJUSoJSA5UbAd4EcO4fLnpVMmZilK1JQnMWLXKy2pU/tHS0ScrkHxRT5ZudistU1UwkcrWcHzJb0jcziWQV8swP5n6P9oLKpZaQyUJA6AAQm8XcPyFS1zEoCJgDgpt9IfoYdUFa+qCgUlKUq1Jax2cdC+o7jyCdXV87xfDRcGzAP5M0WOHa4hclCnKZgyXvlUOZPpZrdRDZgstCJyl5QZmUk9i9h2tv384D6a9Sq4FZwbfBrhyXVIRlXKWRsSw+RL/ACjriCtVKSDzJKuoLQVm46W1c9EgMPPNAObxG6ilTEGxBDg9iDYxJ6XHI16TooYVPmzQVAvlfeKmHzJySuYQWKiL+cZjuFqlDx6dakSVfGgE8itWD3ynYHRiOkW+GqczJTKJ1e+/eOdmxRxJ/UXad0zUugzjMTc3jcFpVDNAbKLRkc5z5J6aC6sSDkXZ2toYLUClZb6nbpATBqYVCiofAk69+g6mGRchOTLoBoXv8949XgwOfL4Rc50IHE2EL8QGYHdaSkgOQnMkKBbTyiavw8L1WpLaMpQ+SSAfUQYqZSnUDzFOh9R9oFVyFKYoI21BIbfQi7bxWpwei0lymM6TMskeuUbXg/i06kmaQUEKzblN3B3I39I2jBkilUgLzlRltoWIWOgD2J+ccJkf/mQFB2SsOkHryqeLXCwaemWo3USLWYhKlWBexaMY1bSSGckko2wbxd/h0ubLVMol51amTMIfylrsPIK948WmSlInFExJQpJIUlQIII1BB0MfWeF0wSCHJIJuTC7/AIh8CysQlKUhCE1aQPDmaOx+BZGqSHAd2LHrD0scU3Rx6vk+f6acFKA0G8OeBUpnKKUEpGlx84FYFgyipUtSXSlwsg3Ck2KFfsqsXB6GGiVWVEtToUgIH6ZYlmw65lOT5CE5wT4YTFhb5GDh3h5MmSETJAUt/jABd/K8EJlMtJCQAAPT0ZoHYVjgNjLmOdw7eoYAeghjkqUtJzukgctsxbv3jMsUZBnhpWhexStXKy5pQyk2U8EcPxQzGSi7awB4ur/ygHzEEZbKub9m2gvwPgimFTNcWICNHLsSewvbeF46abnSAye3sJ1dFNnZcgKWNySw/mfSEji3F/wdWiyZhACZjW5X72zDXv2j1abUW5dI8P42wmYqbOnBYKQTYu+u228dCOkWNblyzOLMlMbpmMIZ/Cd9CNIUONseKZKgkZc1veLkqd+WPKFzi2nK0Br3cwqnc1Z1pWouhRwaUc6dr6nS/XpHuuGZZNIvOkBCUKLhjcjtqSfqI8nwSgMxSE+Gbm6iCAx3dm7x9D8MYeiVJEtgUkMQQGLi4beG3jeR2c95owW3yI+DYtnYKTlcaEQRlcBIq1Jmzc0tAU5AsVgdOg7+3WDo4WT+KC7eCEuBu7/D/Du/p3hqhPT6OUZtz6/v/wABPkqYZhUmnSESZaUAdBf1JufUxmL1wkyJs1TkS0KUQNSwcAdzYesWs8BuIJJmUc9A1VLUfbm+0dKqXBcUrQIpC/5iktMWmX4l3uxJHo7RTxefPRzSwnLbVTHvZvvHEvEuTl3Vr6a+TCKErFDMUbjKk3DfzsHEIzn4OrGBgxXMkKmcodnZvrEkyrRlK83IGdrsPiJPokxLjE2nmJQlJBDuR3Y6iGLgvCZcuUZgSOclv4dNO9/7MVji3KrszmnthYkrxQ1K88pKivW30gjU4dVz5fLJY9VkJ+RvDhSYfT0xUiUEofnKdg7iw2FlRdTVoZNxchru72De8C/0/HuuTOfXB5jV0dRToGeUoAfqAzJHqLD1jhM3OhluSTaPVZk1N7i47QvUfCUnxVTsx8NTFMpNgC3MX1Ym4SGZ/YOX/G2/y/uYcTyvivFFhaKaVzF0uSHupgLbm/zMNKMJqpdGlFOoBWdZXmKnuQALMSwGsWeL+FgKmXUUZTLnIY5VB0KKdH32HttrFL/PqxaFGciWhZUWCCWKQACoBV/izQ5HD6OOvgbwyTqKLC5FSJCcxHiFxY9urRBR0U8JIqVJUk6Nmf1zEvFtddOXKQSCEgO5ypOg1dVjf+kL3EeOzEUq5hsQlQS7O/woLDqW9IHaUqpjLTq2xSrpxplywkkqE3Ol7fCw9QSR7R6VgVeFz5qlJAChLKQ2ykAn/wAsw9I8Yo5syesKmKKjyhy1r2AawEevolZU0c1IcqkqlzB1UggyyfMZg/lB5Ra58oDFpsPV1LLXcpH0hbxPA0qBYHNteLlBVz5iiJksoF2dn7WSS3vFemw5SZhWqYW/YGUD6OT6wO2/ARIh4ZnqStVPPS6CGc3Dk8o9T7dtIZ5UuVLKUsB0EVZdIiZMlKUoJDHe5KSC33gmrDkTF5s6ktqCn6EFmhDWaXJlktgvliuy34g6RkdJo+lx16+wjUIvQ6j4BWS0iBJQlBsABtbuX847qzyljqIhXNIG4HUX9xFNFWPhJA/ZvY+XTyj2kUkuBFuyrTTN1E218oXlzjLWqUTodO2xHYwXmr5yNLm3aAmMgT1ykpGWYhwZgUBobJUGLgjmDt2IvAtVi9SKrtB9NlWOTvpktPi5SWADdTBPh0fmSpyrZ5qsp/hlrF+zlfyhJxBMxE8U7vMU2QswUDuPJi/TKYZsFBJRc5ELUEByzISZYID7gl+peFtNjnbcvA1q80dqUfI5VWM5TlS2YufnqYu0tVMWA9ju39YV8LW+eYQ5WpTHXlBZISPIDtBWRXpBZcxKQG/LF1H+Jr/QQ7KNCMZWxG/xQxvw6vw5UvLnQDOmXGYj4RaxLKBPbLADCJ+ZTE26M30h442w5K8s0sl5ySEkXUFIEs3BGUDw5ZgZhOHy0qzBDa2O3T5Rzc3EqZ0cSuNoIUFHLSxyv7wwSa0aAD+7Qv4hRzlj8iYEeY/qIhGHzyiXknAHNzHV7Pa994Hyug6Sa5CnFFImZKKkLloJB1CQSSOpDu7aQYoKjwZUqWu6RLQCrcKyhyexLx5lj0rlUpRdYfKNx5biPSZrGXL0coQ4O/KOsOaWayNnF1M3XBuoqSgqA/VcH5H7QlY8R+HmZnYqSD5laYM1tZkSpBJcJUUHdmZu5BaF/iEE0wB1K0P7lX2EN5eMbf0FtO92aK+qBsoAi2kQ1SRvfyiOVaJZcpz2jheT1dB/A5AMiWwYAN7Ej7Q3UFa6wlwEyxdWzt9QH94VsBmBEpIOmZQ9yoiCeFzNAm9yrs5L5ldew31jvY0nBP6Hkszcc0l9X/YyjFM05MsJKSUkpJ1s3xDZwTaDcqaFB99x0MLNLT5poJNwFFwGuWH3gznPxDXQjuNv5RicUN4JNx5LZWDaKtJOfMDspQ9DcfI/KNrmJIeBaKjLMJ2Ovpp94wHQhqmCRPnU6/0r5T+6QSj/AMSBF2fNSA8tQBZi1i3QvYjsQYi/xLwtayKunBJQnLNDXyi4UBu2Yv28oq8C4OqYhNTPLpL+FL2UBYKUBqknTsH3hOWBuVI6MdTFQuRdw3BlTDnU4SWPR9uUCw8/rHo+GcssA2AFvIaQNpSFIctrZugAaJlVLnKnbX+X84PjwLH0J5c7yCJxniykVsyXc+IiWQB+yAbHtmBeLGGqWtJK1EFuXt0P0gZxYj/+nLWQSFSQl9nzKI9dT5ERfk0s/OOdPhlmTlY++Yv7CFcsamxvF+hFGuxWclXMSClz2O7g+nzhr4RxTxqZCj3byzHL8svz6wrVlHN/MK1JKQCAhg+m5f7Rb4IGWlQknmSMpvoU2L/z0Ma06dsxqP0oaJovrp/f84UuJpiUYgnNp+GQEdATNWVN5kD2hhl1JJY66H0/sH1hX44kZpktejApf1zD/wBvaDZ/9tgsD96LE/EZOXMoKdtNo8z49xRU1kAMh3b0s/vDBNnKIIN0gat9IXOK6BaEJWvUliOltPSw9DCeJNysazOo18lTA7IBAdi/qDf7Q3zMYKZQyqLpUCkdA+/a8JGD1OR0n4Vb9Dsf76mLcupKVFKtDZ9m/wCjHQwNLJz5EtRbxcdo9TTjxWhK0gsNcozEHTTsY4m51qSxHVZvYdOjk+bXhJwitMqZmCiAQCrpaxPTTK/kYa67GyEFgkW1B+kJ6vA8M6btPoY0uoWaFrtdlHGcZKJ8tCS+UKJHcFCgP/FvWDkjGyksFsNnDv0u8eZU9QV1Ie+vzIb7wdrApIQtJ/dP0H0Eb00ayRRnUS/LkxrXxISbH6iMhckpdIJDnreMjvUvg87vb8nrS22SQRuwP3BipiNFnScwBfcWP9YMoTaKtYlhCaY/Qo4fUZkkEupBUgnrlLA+30iabJCJhVsoDN9AfkIXa+uMucpb8qiS/wAvsImq8bSXBP6R8w/3ik9xqqC2I0qStE/9ctC0J85ikJceQze8WaNISAkC6Ev5u/3gFR4tnRopX6SwPRnfToYiqcUPjy0BJ5yEcwYF1P5HTSNprqzLhLunQ20lFMElCGKTlAU2rtcA9I4l4Z4bq+ADchz6Dr2i4KNTWAS+qidPLvFeXTsoquybAnrufMwPNLbGwunjulQscUYgrKFTbrALJJ0QzB8p+Ikkk/wgaRW4RxZUyS6zzJUUG5NhdJv+6RAvjV8621WEgehJP/rFLhisEoqSfhWyh5gAH6COXk5VnTjw6HutmrKWlkdx1G8RYNTTJkxILJQC5JLNlGnxEAXgMnEylToNum0GqCqWvIqYwQl1HZ8twPIlh6wvF2+RiqQ88QYYifIIyJMxIzJZnzAfC/Q6NFSoUDKlqsxQghy2qQYsYRPzI1c6v31jidLCUJSNEpSPYAXPpHU0zTk5JHE1mLahQ4hS8vMFNlUlQZJYcwBvl/ZJ384ml0IqJbE687jYn4fMMYIYvTpXJmJcHMhQ1J1SeloU8PrsyUMSBfR+zaQ5NJwdiGC1mibreHZo+DIr/UE/8mjqRgs0MFFCepzA/wDF4IyEzFF0JWoDVgSPlENTPUCxdJ7hvrCC08LO69TOiXHpYlSh4ZcIQFeZRdXqeb3ghwzzyJawwCkJNkvqBup4V66vIAB0Lt7Xho4SINPK0+BOwOg7x0I1t4OFnX5rb8jHhiT4pBJIKDrtcNpbrBVSWv6HvCBxLxBOpJsoyillEhSVJBCgxI0YjTYwYw3jaTMAE0GSo9eZB/1Ny+oA7wDJJKVMd02OTx2gvPVlP7qt+50itIDlX8X2EVsYqU5QXBCiAkg26uCD2JeIsIrgcxO6iREC+AmsAF9CzREmSEJASkJSkMAAwAAYAAaBo5Je/UiOMXrPDkqURoLeZsIujJxImFXInQM5gkmVlTo46df4j9oTsCxNbLKWAUslyHNmSdduWLON4jNMpX5qxY/Ccv8AxaAyyxQxHTzavwCeJ5ZXPKgXUkOQ+4dnG1vkYpInrX8KrjY6EWLpPt11gRhs5UpJKrpmOrPqS+YhKi9ywcf6niNEzMgpKi+QgEDQHUDpeJmw+pRMWb03XgIzapSSpOYGZawsEuWSO5hi4QOaUleuZyfMkk+UI9HUIQlCT8WVBbrZR3ffcw9cCThMk2YKSVAiwcO4I2diHG0THh2ImTM8jL9dMyLSo6OAfW0UeJhnlLSALJCgd3SX/p6wWxaUkpUk3ezDbs4/Ue2ns4+kVmSjO2YgBY1Y2zD3eCONqgalUrEenQpagnqR/U+gc+kBeP5r5UpQUpuxKyXI2Sl2AY6wfoJBl1E/XKhapaO/Nc+gAHqY64l4Y/ESjNSiYpYSycqpaRuxWV3yg3ZJftC+LDtixjNlUpI8zpzo+30ghUSMxATcEP5HeO8MwGeZhRlZSP2hYiwLddYbDgKJKSu75TZyw6sNIHOVMJjhuiL+GTDyuQXAOmxDfcRLiMtlMlRCP2R82L2GsCMOqmA/dJHp/f0gjNqbZnIblBBa5/oFR3JQhkxrcrPPxlkx5XtdWU5E0IWVdNPk0NGCT0zSqStTCZYHooOoN5vCdUFr+vn5dRtDVgOH5SFENofUaRxdXBwnuX7Ha0klkht/kapMgJSEgadYyJJSnAjIQcpN22xtY4LhJHpKai129oq4tVITLLqyvo2V1FtLg2vCfiPEk8J/JppjftLQoANvl1Pq0LU6dVKXmmJmqUWPwnQ6AAaDtHUyaqEeIu2czDg3O58ILVOBomt4iiWLgCw+W3aLMrBZCeYpS+pJufnAD/MKhIIEmbbXkV0fp5QMrq+tUrKJE0aj4S3LqH02hT1m/P3H/wAqPVDnU1ktFg3kNI3hKUz5qZgCVJlsTmLXNgU7Ei5hOoaZaOaahal2sU2HRhv5xYm4hPd5aZgOo5SLaGxFw+0aw5Ixkm+is1TxtJ8nrCEoUQE2A1IMcYpLWpOWWi1r7X8rmFHCMfWJKSpBzkObEB/LbaCErihf6gR6GNZsynLvgxgxxxxXViXj2G1ZnKQulnEZXSUoKwWVcFSHAJAsHew6xXl8N1RDinm66FOU311bdj6mHyo4vIGiv9p/lAOr41nqIRKlTCo6cpA+cC3RrgN5tsEy8FqxrTTf9rxe/BVqgUJkTXKWBUClIOZJuVMNotScXr0DNMse7gfNMWJ+IrqUp8UqlzJeuUkpmD1Y5h84q4rk1uvixg4WTMlDKvKSPiyqzZeyhqPUQZx6VyhQKRe5UzN15rD2MKWG4smWp5pVNbTPLBI7BTZsvaDOLY4JlNN8NwvIrKN3ALN6iCY8qg7sBqMayKitWLVlPMoli3OUA+RSq3qmFymkIkDNOWmwshJ93MK1TjdSBzImD/SYDVKqleZRlzSEgE8qt9G6+kGlqpSVKkL49Jgxvc3bPXMC4ulzVeHLORhszCGqahM1I8RCFjYkA+xOkeL8F8C1E9aZ85a6ZDskJH5q2N8qTZKbfEpx23j1tFBLlpV4a1oa2cqJBPkskL7sAPKBcx8jUWprqhY424VWtOelSApOktR+MakSyfhXrynVrGN8CTpiqdAMvmSCFC6VJIJDKDFjbRTHzgtV1Jlck38yWoEpUgORuULQnUXdJTp9YjjmVOUBRUwIUEs4P7fRYIYvrBYavaueRbPoo5HcXQG47o1LmU9iGXdwzcpixLwIrRyt6mKOPY3MnSshlkLSvlJ3YjcPtnv2ivR4lNRyqRMDdH6aem8Zz5Yyppl6L8tSg30yVfD1UhQZLouWSofEbAt1Ym8GcJkKlgGoPhI0/aJPRhp5wHqeJVBgMzjUaxXOPqWjluDrmGYM1m6feKWdxVIYlijOVtj/ADK0JDyky5stxvlmegVZR7C56QscUV6qhCvAStSUkZkZSFINndOrd/pC0cTQkuUZv4FlI7lnH0ggjiUITmQJ6DmSCSQrOCfgJKbWfrEjnknZbwwaoIYDhk4yk8pHV7a3vvvHfE8gy5CnN2jVRxShKgPhzJCr9xo/bT0he4vxZS0lPNdgwSSblrABzAt26VhL2wK1FhpmSZXLNUUkhNjlDE6kavq2ug0MAqutAISAoKDuhSSlT9Ak8z62aHPh3iOahJUaearIAkcpLJAYJBP6iRc/vHtFhWOVClFfgLzN+yzB2ypf6a2h/LqscOmn+5zMWPd26Ffhfh2onrXOWFS0ywgMuWrMtlOooSWLDr384Y+Bqk+LWSVjKZM5IQmwWQcwdTbFKUXv9BGHFakA5pU1L6uhRI/2kRHhP4z8cFGUvKuWUGcQ4QnMCFEKD2AWwINyNXheGrTfuaoPPFBL2vkekSfEBAXLSBZSrqUPYsnfUv2gXMwIoTmkTFHmJeYyEHshr+t94sSaks4RMcrYFSHUrqea0sfvKc2jKipmK+OUpJzW5fGWUpcEgg5QSohtNCWjD1a+Ub9KCEvGcJqpaytKAsKL/lqBuRdwWOvaHPA6ceChBKHCdFKBX1NhpvZzATEJtVMITIppgSWKlKazljYm5AvlfbrFBPDuIGYQoBDGygrNpulu7RFropW2jDx4/ksrp0prVBILeG4fT4rtv09xFbG8MnzARLlvYtzJH1IgnTYDXGcpayhglksGCtC5PUn2i5OwmsPwhO9ypmbT3t84Fl1GKU7iw2DJFQps86wP/DGcz1E9EofsoHiK9S4SPnHolBS0dEgJlyUhSUjNMWkKKwXBKj8WXVyLDo0QjAa2+Yy9bDMbjK58i7D3itP4UqVZVCYhJcu2YFJ2Y6l2DghraRJa9P2uRmMcEXaOeKaWmr5H5s2UmYkp8FUvOpgPiBCgOVQYHyB2gNUUU2WP/jcbKSQoEdmhiTwSskhc8BKnfIgJUo2Zzvu/9mL9DwqlDpM1dmsDpp/Xb20gMtXBqmzSzQi7Xkq4BQSV08tUyYlKiC4IU45i2nZoyL03hWWovm17RuDR1eipWpfwjnzy6lybVV+5blLnLM1BAToUKvzDcHoYs4NLnhChOIJzcpa+VtPN46pqhz0iwqoLiOFilFe5haJJyiA0tJUdcyjvGpYJPMhPW22h+0bFS51jsVEMboSd39uCzkykl+VP+0fy/thFbwg7lCSHuWBPmPWLaZ3QNHCpvaKlJcckOVeG3wBjYltuht1iNNJLBfInWwbdmJ9W+UTzJrCwjSFvrEc7dX9ijiZ4aRaWm+jgR0qcjXKHGltPLvEqlAa3jgM7trGpSldWv4IQpWhRBMsEjRw7e/0jcyVLUSTLBJubOfXvG1TANPWNS55BgSy1SbIVJtFT2JSR5OA1n+g+cdooJBHwk2u7v/ekWhOFwRrGS1M8XGVvtfwWqOEUMoAhjow+tveMRhsnMCRfzPT+sWUTWaO/ED6XMHi1w+CimcNlu7GwIdzd21v2jasMkkCxLdy/1i1PmNaNSxZ3iOt23sshlYfJSfhfzc/WJRIlbJT3ts8RqWcwjCq5jHqrqkUYKaW55EXA0GjRv8LK1yBw22+r/KI5t22YvaJA5Lk2ilkV1RCBNFJL/lDm1t6eu/vG0YTJu8pLMB6C4/vtFhc4g9o4zF9YiyRT+a+hCkrCKdVjKQWJY5bh9W63Yx0nC5OglJ6aeu/lFpYfdo2JgFtYHuvsuzkUMpKWEtOVtGftvEipaHHInQbDY66Rx+J6xwub0jUs0V0UWUy02sASNmiLLdso17RCmoaO0rBd4y8sJVXZDjw30Fnv77xYRKAF99PKIwsRD4l9YxcY98lEomDL6/2/tEgIHd99g0VZOpiVJIB7xUJ/JZIFdNIwkhusRS15Y5M27vE38FE4U9n/AL/lGkrADO0cKmho0UgB94y5+UWSzLHV4iUkXOp6RoXjqU2neKtSfRDQmORbbT1jkydSzE/bR47nICTGZwdYtx5cZlnaZKWDm8ajhaAS7xkF9nwi9qIKBItFmqRaMjIkUvSZlFGWrmaLgTcRkZAsf6SImItEWaNxkHycUWjFR3ljIyMR7ZRwY1MHeNxkYfTIaEanaRkZGX+kjIJSrxLMMZGRmL9hXg2DEktV4yMgkG7LO5injbsI3GQdt8shCVRiYyMgJCRQjRRaMjIZcVRDGjhesZGQCS4KZIiXHIReMjI1KKVUQ6WIhUGEZGRnKkQhliJFIEZGQBJbSI5l7xwqNxkTwUdSInnaRkZBca9jLRTTcxJMlxkZAa4KI428bjIHEh0gxtYtGoyCJcEOU3jFojIyLSTXJZATGRkZC7RR/9k="/>
          <p:cNvSpPr>
            <a:spLocks noChangeAspect="1" noChangeArrowheads="1"/>
          </p:cNvSpPr>
          <p:nvPr>
            <p:custDataLst>
              <p:tags r:id="rId3"/>
            </p:custDataLst>
          </p:nvPr>
        </p:nvSpPr>
        <p:spPr bwMode="auto">
          <a:xfrm>
            <a:off x="307975" y="-1820863"/>
            <a:ext cx="9363075" cy="411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2" name="TextBox 11"/>
          <p:cNvSpPr txBox="1"/>
          <p:nvPr>
            <p:custDataLst>
              <p:tags r:id="rId4"/>
            </p:custDataLst>
          </p:nvPr>
        </p:nvSpPr>
        <p:spPr>
          <a:xfrm>
            <a:off x="7005" y="3748313"/>
            <a:ext cx="4042482" cy="1921079"/>
          </a:xfrm>
          <a:prstGeom prst="rect">
            <a:avLst/>
          </a:prstGeom>
          <a:solidFill>
            <a:srgbClr val="B1D2DB">
              <a:alpha val="85098"/>
            </a:srgbClr>
          </a:solidFill>
        </p:spPr>
        <p:txBody>
          <a:bodyPr wrap="square" rtlCol="0" anchor="ctr" anchorCtr="0">
            <a:noAutofit/>
          </a:bodyPr>
          <a:lstStyle/>
          <a:p>
            <a:pPr>
              <a:lnSpc>
                <a:spcPct val="80000"/>
              </a:lnSpc>
            </a:pPr>
            <a:r>
              <a:rPr lang="en-US" i="1" dirty="0" smtClean="0">
                <a:solidFill>
                  <a:prstClr val="black"/>
                </a:solidFill>
                <a:latin typeface="Bookman Old Style" panose="02050604050505020204" pitchFamily="18" charset="0"/>
                <a:cs typeface="Arial" panose="020B0604020202020204" pitchFamily="34" charset="0"/>
              </a:rPr>
              <a:t>À</a:t>
            </a:r>
            <a:r>
              <a:rPr lang="en-US" dirty="0" smtClean="0">
                <a:solidFill>
                  <a:prstClr val="black"/>
                </a:solidFill>
                <a:latin typeface="Franklin Gothic Book" panose="020B0503020102020204" pitchFamily="34" charset="0"/>
                <a:cs typeface="Arial" panose="020B0604020202020204" pitchFamily="34" charset="0"/>
              </a:rPr>
              <a:t> XYZ </a:t>
            </a:r>
            <a:r>
              <a:rPr lang="en-US" dirty="0" err="1" smtClean="0">
                <a:solidFill>
                  <a:prstClr val="black"/>
                </a:solidFill>
                <a:latin typeface="Franklin Gothic Book" panose="020B0503020102020204" pitchFamily="34" charset="0"/>
                <a:cs typeface="Arial" panose="020B0604020202020204" pitchFamily="34" charset="0"/>
              </a:rPr>
              <a:t>Gestion</a:t>
            </a:r>
            <a:r>
              <a:rPr lang="en-US" dirty="0" smtClean="0">
                <a:solidFill>
                  <a:prstClr val="black"/>
                </a:solidFill>
                <a:latin typeface="Franklin Gothic Book" panose="020B0503020102020204" pitchFamily="34" charset="0"/>
                <a:cs typeface="Arial" panose="020B0604020202020204" pitchFamily="34" charset="0"/>
              </a:rPr>
              <a:t> de </a:t>
            </a:r>
            <a:r>
              <a:rPr lang="en-US" dirty="0" err="1" smtClean="0">
                <a:solidFill>
                  <a:prstClr val="black"/>
                </a:solidFill>
                <a:latin typeface="Franklin Gothic Book" panose="020B0503020102020204" pitchFamily="34" charset="0"/>
                <a:cs typeface="Arial" panose="020B0604020202020204" pitchFamily="34" charset="0"/>
              </a:rPr>
              <a:t>patrimoine</a:t>
            </a:r>
            <a:r>
              <a:rPr lang="en-US" dirty="0" smtClean="0">
                <a:solidFill>
                  <a:prstClr val="black"/>
                </a:solidFill>
                <a:latin typeface="Franklin Gothic Book" panose="020B0503020102020204" pitchFamily="34" charset="0"/>
                <a:cs typeface="Arial" panose="020B0604020202020204" pitchFamily="34" charset="0"/>
              </a:rPr>
              <a:t>, </a:t>
            </a:r>
            <a:br>
              <a:rPr lang="en-US" dirty="0" smtClean="0">
                <a:solidFill>
                  <a:prstClr val="black"/>
                </a:solidFill>
                <a:latin typeface="Franklin Gothic Book" panose="020B0503020102020204" pitchFamily="34" charset="0"/>
                <a:cs typeface="Arial" panose="020B0604020202020204" pitchFamily="34" charset="0"/>
              </a:rPr>
            </a:br>
            <a:r>
              <a:rPr lang="fr-FR" i="1" dirty="0" smtClean="0">
                <a:solidFill>
                  <a:prstClr val="black"/>
                </a:solidFill>
                <a:latin typeface="Bookman Old Style" panose="02050604050505020204" pitchFamily="18" charset="0"/>
                <a:cs typeface="Arial" panose="020B0604020202020204" pitchFamily="34" charset="0"/>
              </a:rPr>
              <a:t>nous adoptons une démarche unique à la gestion du patrimoine </a:t>
            </a:r>
            <a:endParaRPr lang="en-US" i="1" dirty="0">
              <a:solidFill>
                <a:prstClr val="black"/>
              </a:solidFill>
              <a:latin typeface="Bookman Old Style" panose="02050604050505020204" pitchFamily="18" charset="0"/>
              <a:cs typeface="Arial" panose="020B0604020202020204" pitchFamily="34" charset="0"/>
            </a:endParaRPr>
          </a:p>
        </p:txBody>
      </p:sp>
      <p:grpSp>
        <p:nvGrpSpPr>
          <p:cNvPr id="11" name="Group 10"/>
          <p:cNvGrpSpPr/>
          <p:nvPr>
            <p:custDataLst>
              <p:tags r:id="rId5"/>
            </p:custDataLst>
          </p:nvPr>
        </p:nvGrpSpPr>
        <p:grpSpPr>
          <a:xfrm>
            <a:off x="4049485" y="3748314"/>
            <a:ext cx="5094514" cy="1921079"/>
            <a:chOff x="4049485" y="3748314"/>
            <a:chExt cx="5094514" cy="1921079"/>
          </a:xfrm>
          <a:solidFill>
            <a:srgbClr val="B1D2DB">
              <a:alpha val="85098"/>
            </a:srgbClr>
          </a:solidFill>
        </p:grpSpPr>
        <p:sp>
          <p:nvSpPr>
            <p:cNvPr id="10" name="Rectangle 9"/>
            <p:cNvSpPr/>
            <p:nvPr/>
          </p:nvSpPr>
          <p:spPr>
            <a:xfrm>
              <a:off x="4049486" y="3748314"/>
              <a:ext cx="5094513" cy="19210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Rectangle 2"/>
            <p:cNvSpPr/>
            <p:nvPr/>
          </p:nvSpPr>
          <p:spPr>
            <a:xfrm>
              <a:off x="4049485" y="3883651"/>
              <a:ext cx="5094513" cy="1714315"/>
            </a:xfrm>
            <a:prstGeom prst="rect">
              <a:avLst/>
            </a:prstGeom>
            <a:noFill/>
          </p:spPr>
          <p:txBody>
            <a:bodyPr wrap="square">
              <a:spAutoFit/>
            </a:bodyPr>
            <a:lstStyle/>
            <a:p>
              <a:pPr>
                <a:lnSpc>
                  <a:spcPct val="70000"/>
                </a:lnSpc>
              </a:pPr>
              <a:r>
                <a:rPr lang="fr-FR" sz="2200" dirty="0" smtClean="0">
                  <a:solidFill>
                    <a:prstClr val="black"/>
                  </a:solidFill>
                  <a:latin typeface="Franklin Gothic Demi" panose="020B0703020102020204" pitchFamily="34" charset="0"/>
                </a:rPr>
                <a:t>Nous nous engageons à vous aider à :</a:t>
              </a:r>
            </a:p>
            <a:p>
              <a:pPr marL="285750" indent="-285750">
                <a:buFont typeface="Arial" panose="020B0604020202020204" pitchFamily="34" charset="0"/>
                <a:buChar char="•"/>
              </a:pPr>
              <a:r>
                <a:rPr lang="fr-FR" dirty="0" smtClean="0">
                  <a:solidFill>
                    <a:prstClr val="black"/>
                  </a:solidFill>
                  <a:latin typeface="Franklin Gothic Book" panose="020B0503020102020204" pitchFamily="34" charset="0"/>
                </a:rPr>
                <a:t>Constituer votre patrimoine et le protéger, </a:t>
              </a:r>
              <a:br>
                <a:rPr lang="fr-FR" dirty="0" smtClean="0">
                  <a:solidFill>
                    <a:prstClr val="black"/>
                  </a:solidFill>
                  <a:latin typeface="Franklin Gothic Book" panose="020B0503020102020204" pitchFamily="34" charset="0"/>
                </a:rPr>
              </a:br>
              <a:r>
                <a:rPr lang="fr-FR" dirty="0" smtClean="0">
                  <a:solidFill>
                    <a:prstClr val="black"/>
                  </a:solidFill>
                  <a:latin typeface="Franklin Gothic Book" panose="020B0503020102020204" pitchFamily="34" charset="0"/>
                </a:rPr>
                <a:t>ainsi que votre style de vie</a:t>
              </a:r>
            </a:p>
            <a:p>
              <a:pPr marL="285750" indent="-285750">
                <a:buFont typeface="Arial" panose="020B0604020202020204" pitchFamily="34" charset="0"/>
                <a:buChar char="•"/>
              </a:pPr>
              <a:r>
                <a:rPr lang="fr-FR" dirty="0" smtClean="0">
                  <a:solidFill>
                    <a:prstClr val="black"/>
                  </a:solidFill>
                  <a:latin typeface="Franklin Gothic Book" panose="020B0503020102020204" pitchFamily="34" charset="0"/>
                </a:rPr>
                <a:t>Vous préparer à toutes éventualités</a:t>
              </a:r>
            </a:p>
            <a:p>
              <a:pPr marL="285750" indent="-285750">
                <a:buFont typeface="Arial" panose="020B0604020202020204" pitchFamily="34" charset="0"/>
                <a:buChar char="•"/>
              </a:pPr>
              <a:r>
                <a:rPr lang="fr-FR" dirty="0" smtClean="0">
                  <a:solidFill>
                    <a:prstClr val="black"/>
                  </a:solidFill>
                  <a:latin typeface="Franklin Gothic Book" panose="020B0503020102020204" pitchFamily="34" charset="0"/>
                </a:rPr>
                <a:t>Avoir une tranquillité d'esprit</a:t>
              </a:r>
            </a:p>
            <a:p>
              <a:pPr marL="285750" indent="-285750">
                <a:buFont typeface="Arial" panose="020B0604020202020204" pitchFamily="34" charset="0"/>
                <a:buChar char="•"/>
              </a:pPr>
              <a:r>
                <a:rPr lang="fr-FR" dirty="0" smtClean="0">
                  <a:solidFill>
                    <a:prstClr val="black"/>
                  </a:solidFill>
                  <a:latin typeface="Franklin Gothic Book" panose="020B0503020102020204" pitchFamily="34" charset="0"/>
                </a:rPr>
                <a:t>Établir et protéger votre héritage</a:t>
              </a:r>
            </a:p>
          </p:txBody>
        </p:sp>
      </p:grpSp>
    </p:spTree>
    <p:extLst>
      <p:ext uri="{BB962C8B-B14F-4D97-AF65-F5344CB8AC3E}">
        <p14:creationId xmlns:p14="http://schemas.microsoft.com/office/powerpoint/2010/main" val="391087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custDataLst>
              <p:tags r:id="rId1"/>
            </p:custDataLst>
          </p:nvPr>
        </p:nvSpPr>
        <p:spPr>
          <a:xfrm>
            <a:off x="0" y="1"/>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p:custDataLst>
              <p:tags r:id="rId2"/>
            </p:custDataLst>
          </p:nvPr>
        </p:nvGrpSpPr>
        <p:grpSpPr>
          <a:xfrm rot="21050617">
            <a:off x="2081211" y="1349940"/>
            <a:ext cx="4981575" cy="4991100"/>
            <a:chOff x="2081213" y="1257300"/>
            <a:chExt cx="4981575" cy="4991100"/>
          </a:xfrm>
        </p:grpSpPr>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1213" y="1257300"/>
              <a:ext cx="4981575"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rot="549383">
              <a:off x="3389971" y="2617610"/>
              <a:ext cx="2299963" cy="227047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18487816">
              <a:off x="2557277" y="2389911"/>
              <a:ext cx="1557837" cy="369332"/>
            </a:xfrm>
            <a:prstGeom prst="rect">
              <a:avLst/>
            </a:prstGeom>
            <a:noFill/>
          </p:spPr>
          <p:txBody>
            <a:bodyPr wrap="square" rtlCol="0">
              <a:prstTxWarp prst="textArchUp">
                <a:avLst>
                  <a:gd name="adj" fmla="val 10332222"/>
                </a:avLst>
              </a:prstTxWarp>
              <a:spAutoFit/>
            </a:bodyPr>
            <a:lstStyle/>
            <a:p>
              <a:pPr algn="ctr">
                <a:lnSpc>
                  <a:spcPct val="90000"/>
                </a:lnSpc>
              </a:pPr>
              <a:r>
                <a:rPr lang="en-US" sz="1300" b="1" dirty="0" smtClean="0">
                  <a:solidFill>
                    <a:prstClr val="white"/>
                  </a:solidFill>
                </a:rPr>
                <a:t>SURVEILLER VOS</a:t>
              </a:r>
              <a:r>
                <a:rPr lang="en-US" sz="1400" dirty="0">
                  <a:solidFill>
                    <a:prstClr val="black"/>
                  </a:solidFill>
                </a:rPr>
                <a:t/>
              </a:r>
              <a:br>
                <a:rPr lang="en-US" sz="1400" dirty="0">
                  <a:solidFill>
                    <a:prstClr val="black"/>
                  </a:solidFill>
                </a:rPr>
              </a:br>
              <a:r>
                <a:rPr lang="en-US" sz="1300" b="1" dirty="0" smtClean="0">
                  <a:solidFill>
                    <a:prstClr val="white"/>
                  </a:solidFill>
                </a:rPr>
                <a:t>PROGRÈS</a:t>
              </a:r>
              <a:endParaRPr lang="en-US" sz="1300" b="1" dirty="0">
                <a:solidFill>
                  <a:prstClr val="white"/>
                </a:solidFill>
              </a:endParaRPr>
            </a:p>
          </p:txBody>
        </p:sp>
        <p:sp>
          <p:nvSpPr>
            <p:cNvPr id="11" name="TextBox 10"/>
            <p:cNvSpPr txBox="1"/>
            <p:nvPr/>
          </p:nvSpPr>
          <p:spPr>
            <a:xfrm rot="608568">
              <a:off x="3756181" y="1945333"/>
              <a:ext cx="2223074" cy="472464"/>
            </a:xfrm>
            <a:prstGeom prst="rect">
              <a:avLst/>
            </a:prstGeom>
            <a:noFill/>
          </p:spPr>
          <p:txBody>
            <a:bodyPr wrap="square" rtlCol="0">
              <a:prstTxWarp prst="textArchUp">
                <a:avLst/>
              </a:prstTxWarp>
              <a:spAutoFit/>
            </a:bodyPr>
            <a:lstStyle/>
            <a:p>
              <a:pPr algn="ctr">
                <a:lnSpc>
                  <a:spcPct val="70000"/>
                </a:lnSpc>
              </a:pPr>
              <a:r>
                <a:rPr lang="en-US" sz="1200" b="1" dirty="0" smtClean="0">
                  <a:solidFill>
                    <a:prstClr val="white"/>
                  </a:solidFill>
                </a:rPr>
                <a:t>IDENTIFIER VOS BESOINS </a:t>
              </a:r>
            </a:p>
            <a:p>
              <a:pPr algn="ctr">
                <a:lnSpc>
                  <a:spcPct val="70000"/>
                </a:lnSpc>
              </a:pPr>
              <a:r>
                <a:rPr lang="en-US" sz="1200" b="1" dirty="0" smtClean="0">
                  <a:solidFill>
                    <a:prstClr val="white"/>
                  </a:solidFill>
                </a:rPr>
                <a:t>ET</a:t>
              </a:r>
              <a:r>
                <a:rPr lang="en-US" sz="1200" dirty="0">
                  <a:solidFill>
                    <a:prstClr val="black"/>
                  </a:solidFill>
                </a:rPr>
                <a:t> </a:t>
              </a:r>
              <a:r>
                <a:rPr lang="en-US" sz="1200" b="1" dirty="0" smtClean="0">
                  <a:solidFill>
                    <a:prstClr val="white"/>
                  </a:solidFill>
                </a:rPr>
                <a:t>OBJECTIFS</a:t>
              </a:r>
              <a:endParaRPr lang="fr-CA" sz="1200" b="1" dirty="0">
                <a:solidFill>
                  <a:prstClr val="white"/>
                </a:solidFill>
              </a:endParaRPr>
            </a:p>
          </p:txBody>
        </p:sp>
        <p:sp>
          <p:nvSpPr>
            <p:cNvPr id="12" name="TextBox 11"/>
            <p:cNvSpPr txBox="1"/>
            <p:nvPr/>
          </p:nvSpPr>
          <p:spPr>
            <a:xfrm rot="4135781">
              <a:off x="5122061" y="3025845"/>
              <a:ext cx="2151667" cy="369332"/>
            </a:xfrm>
            <a:prstGeom prst="rect">
              <a:avLst/>
            </a:prstGeom>
            <a:noFill/>
          </p:spPr>
          <p:txBody>
            <a:bodyPr wrap="square" rtlCol="0">
              <a:prstTxWarp prst="textArchUp">
                <a:avLst>
                  <a:gd name="adj" fmla="val 10712639"/>
                </a:avLst>
              </a:prstTxWarp>
              <a:spAutoFit/>
            </a:bodyPr>
            <a:lstStyle/>
            <a:p>
              <a:pPr algn="ctr">
                <a:lnSpc>
                  <a:spcPct val="90000"/>
                </a:lnSpc>
              </a:pPr>
              <a:r>
                <a:rPr lang="en-US" sz="1300" b="1" dirty="0" smtClean="0">
                  <a:solidFill>
                    <a:prstClr val="white"/>
                  </a:solidFill>
                </a:rPr>
                <a:t>RECEUILLIR DES</a:t>
              </a:r>
              <a:r>
                <a:rPr lang="en-US" sz="1400" dirty="0">
                  <a:solidFill>
                    <a:prstClr val="black"/>
                  </a:solidFill>
                </a:rPr>
                <a:t/>
              </a:r>
              <a:br>
                <a:rPr lang="en-US" sz="1400" dirty="0">
                  <a:solidFill>
                    <a:prstClr val="black"/>
                  </a:solidFill>
                </a:rPr>
              </a:br>
              <a:r>
                <a:rPr lang="en-US" sz="1300" b="1" dirty="0" smtClean="0">
                  <a:solidFill>
                    <a:prstClr val="white"/>
                  </a:solidFill>
                </a:rPr>
                <a:t>INFORMATIONS</a:t>
              </a:r>
              <a:endParaRPr lang="en-US" sz="1300" b="1" dirty="0">
                <a:solidFill>
                  <a:prstClr val="white"/>
                </a:solidFill>
              </a:endParaRPr>
            </a:p>
          </p:txBody>
        </p:sp>
        <p:sp>
          <p:nvSpPr>
            <p:cNvPr id="15" name="TextBox 14"/>
            <p:cNvSpPr txBox="1"/>
            <p:nvPr/>
          </p:nvSpPr>
          <p:spPr>
            <a:xfrm rot="18487816">
              <a:off x="4489106" y="4625686"/>
              <a:ext cx="2786337" cy="369332"/>
            </a:xfrm>
            <a:prstGeom prst="rect">
              <a:avLst/>
            </a:prstGeom>
            <a:noFill/>
          </p:spPr>
          <p:txBody>
            <a:bodyPr wrap="square" rtlCol="0">
              <a:prstTxWarp prst="textArchDown">
                <a:avLst/>
              </a:prstTxWarp>
              <a:spAutoFit/>
            </a:bodyPr>
            <a:lstStyle/>
            <a:p>
              <a:pPr algn="ctr">
                <a:lnSpc>
                  <a:spcPct val="90000"/>
                </a:lnSpc>
              </a:pPr>
              <a:r>
                <a:rPr lang="en-US" sz="1300" b="1" dirty="0" smtClean="0">
                  <a:solidFill>
                    <a:prstClr val="white"/>
                  </a:solidFill>
                </a:rPr>
                <a:t>PRÉPARER</a:t>
              </a:r>
              <a:r>
                <a:rPr lang="en-US" sz="1400" dirty="0">
                  <a:solidFill>
                    <a:prstClr val="black"/>
                  </a:solidFill>
                </a:rPr>
                <a:t/>
              </a:r>
              <a:br>
                <a:rPr lang="en-US" sz="1400" dirty="0">
                  <a:solidFill>
                    <a:prstClr val="black"/>
                  </a:solidFill>
                </a:rPr>
              </a:br>
              <a:r>
                <a:rPr lang="en-US" sz="1300" b="1" dirty="0" smtClean="0">
                  <a:solidFill>
                    <a:prstClr val="white"/>
                  </a:solidFill>
                </a:rPr>
                <a:t>L'ANALYSE</a:t>
              </a:r>
              <a:endParaRPr lang="en-US" sz="1300" b="1" dirty="0">
                <a:solidFill>
                  <a:prstClr val="white"/>
                </a:solidFill>
              </a:endParaRPr>
            </a:p>
          </p:txBody>
        </p:sp>
        <p:sp>
          <p:nvSpPr>
            <p:cNvPr id="16" name="TextBox 15"/>
            <p:cNvSpPr txBox="1"/>
            <p:nvPr/>
          </p:nvSpPr>
          <p:spPr>
            <a:xfrm rot="635034">
              <a:off x="2985106" y="5182096"/>
              <a:ext cx="2520454" cy="369332"/>
            </a:xfrm>
            <a:prstGeom prst="rect">
              <a:avLst/>
            </a:prstGeom>
            <a:noFill/>
          </p:spPr>
          <p:txBody>
            <a:bodyPr wrap="square" rtlCol="0">
              <a:prstTxWarp prst="textArchDown">
                <a:avLst/>
              </a:prstTxWarp>
              <a:spAutoFit/>
            </a:bodyPr>
            <a:lstStyle/>
            <a:p>
              <a:pPr algn="ctr">
                <a:lnSpc>
                  <a:spcPct val="90000"/>
                </a:lnSpc>
              </a:pPr>
              <a:r>
                <a:rPr lang="en-US" sz="1300" b="1" dirty="0" smtClean="0">
                  <a:solidFill>
                    <a:prstClr val="white"/>
                  </a:solidFill>
                </a:rPr>
                <a:t>DÉVELOPPER UN</a:t>
              </a:r>
              <a:r>
                <a:rPr lang="en-US" sz="1400" dirty="0">
                  <a:solidFill>
                    <a:prstClr val="black"/>
                  </a:solidFill>
                </a:rPr>
                <a:t/>
              </a:r>
              <a:br>
                <a:rPr lang="en-US" sz="1400" dirty="0">
                  <a:solidFill>
                    <a:prstClr val="black"/>
                  </a:solidFill>
                </a:rPr>
              </a:br>
              <a:r>
                <a:rPr lang="en-US" sz="1300" b="1" dirty="0" smtClean="0">
                  <a:solidFill>
                    <a:prstClr val="white"/>
                  </a:solidFill>
                </a:rPr>
                <a:t>PLAN D'ACTION</a:t>
              </a:r>
              <a:endParaRPr lang="en-US" sz="1300" b="1" dirty="0">
                <a:solidFill>
                  <a:prstClr val="white"/>
                </a:solidFill>
              </a:endParaRPr>
            </a:p>
          </p:txBody>
        </p:sp>
        <p:sp>
          <p:nvSpPr>
            <p:cNvPr id="17" name="TextBox 16"/>
            <p:cNvSpPr txBox="1"/>
            <p:nvPr/>
          </p:nvSpPr>
          <p:spPr>
            <a:xfrm rot="4265060">
              <a:off x="2115014" y="4138471"/>
              <a:ext cx="1522423" cy="369332"/>
            </a:xfrm>
            <a:prstGeom prst="rect">
              <a:avLst/>
            </a:prstGeom>
            <a:noFill/>
          </p:spPr>
          <p:txBody>
            <a:bodyPr wrap="square" rtlCol="0">
              <a:prstTxWarp prst="textArchDown">
                <a:avLst/>
              </a:prstTxWarp>
              <a:spAutoFit/>
            </a:bodyPr>
            <a:lstStyle/>
            <a:p>
              <a:pPr algn="ctr">
                <a:lnSpc>
                  <a:spcPct val="90000"/>
                </a:lnSpc>
              </a:pPr>
              <a:r>
                <a:rPr lang="fr-FR" sz="1300" b="1" dirty="0" smtClean="0">
                  <a:solidFill>
                    <a:prstClr val="white"/>
                  </a:solidFill>
                </a:rPr>
                <a:t>METTRE EN OEUVRE</a:t>
              </a:r>
              <a:r>
                <a:rPr lang="fr-FR" sz="1400" dirty="0">
                  <a:solidFill>
                    <a:prstClr val="black"/>
                  </a:solidFill>
                </a:rPr>
                <a:t/>
              </a:r>
              <a:br>
                <a:rPr lang="fr-FR" sz="1400" dirty="0">
                  <a:solidFill>
                    <a:prstClr val="black"/>
                  </a:solidFill>
                </a:rPr>
              </a:br>
              <a:r>
                <a:rPr lang="fr-FR" sz="1300" b="1" dirty="0" smtClean="0">
                  <a:solidFill>
                    <a:prstClr val="white"/>
                  </a:solidFill>
                </a:rPr>
                <a:t>VOTRE PLAN</a:t>
              </a:r>
              <a:endParaRPr lang="fr-FR" sz="1300" b="1" dirty="0">
                <a:solidFill>
                  <a:prstClr val="white"/>
                </a:solidFill>
              </a:endParaRPr>
            </a:p>
          </p:txBody>
        </p:sp>
      </p:grpSp>
      <p:sp>
        <p:nvSpPr>
          <p:cNvPr id="14" name="Text Placeholder 3"/>
          <p:cNvSpPr txBox="1">
            <a:spLocks/>
          </p:cNvSpPr>
          <p:nvPr>
            <p:custDataLst>
              <p:tags r:id="rId3"/>
            </p:custDataLst>
          </p:nvPr>
        </p:nvSpPr>
        <p:spPr>
          <a:xfrm>
            <a:off x="0" y="1"/>
            <a:ext cx="6305754" cy="1138935"/>
          </a:xfrm>
          <a:prstGeom prst="rect">
            <a:avLst/>
          </a:prstGeom>
          <a:noFill/>
          <a:ln>
            <a:noFill/>
          </a:ln>
        </p:spPr>
        <p:txBody>
          <a:bodyPr vert="horz" lIns="88778" tIns="44390" rIns="88778" bIns="44390" rtlCol="0" anchor="ctr">
            <a:normAutofit/>
          </a:bodyPr>
          <a:lstStyle>
            <a:lvl1pPr marL="487672" indent="-487672" algn="l" defTabSz="1300460" rtl="0" eaLnBrk="1" latinLnBrk="0" hangingPunct="1">
              <a:spcBef>
                <a:spcPct val="20000"/>
              </a:spcBef>
              <a:buFont typeface="Arial" panose="020B0604020202020204" pitchFamily="34" charset="0"/>
              <a:buChar char="•"/>
              <a:defRPr sz="4200" b="0" kern="1200" baseline="0">
                <a:solidFill>
                  <a:schemeClr val="bg1"/>
                </a:solidFill>
                <a:latin typeface="Century Gothic" panose="020B0502020202020204" pitchFamily="34" charset="0"/>
                <a:ea typeface="+mn-ea"/>
                <a:cs typeface="+mn-cs"/>
              </a:defRPr>
            </a:lvl1pPr>
            <a:lvl2pPr marL="1056623" indent="-406394"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2pPr>
            <a:lvl3pPr marL="1625575"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3pPr>
            <a:lvl4pPr marL="227580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4pPr>
            <a:lvl5pPr marL="292603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5pPr>
            <a:lvl6pPr marL="357626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indent="0">
              <a:lnSpc>
                <a:spcPct val="80000"/>
              </a:lnSpc>
              <a:spcBef>
                <a:spcPts val="0"/>
              </a:spcBef>
              <a:buFont typeface="Arial" panose="020B0604020202020204" pitchFamily="34" charset="0"/>
              <a:buNone/>
            </a:pPr>
            <a:r>
              <a:rPr lang="fr-FR" sz="3100" dirty="0">
                <a:solidFill>
                  <a:srgbClr val="001B54"/>
                </a:solidFill>
                <a:latin typeface="Franklin Gothic Demi" panose="020B0703020102020204" pitchFamily="34" charset="0"/>
                <a:sym typeface="Helvetica Light" charset="0"/>
              </a:rPr>
              <a:t>Notre processus pour </a:t>
            </a:r>
            <a:r>
              <a:rPr lang="fr-FR" sz="3100" dirty="0" smtClean="0">
                <a:solidFill>
                  <a:srgbClr val="001B54"/>
                </a:solidFill>
                <a:latin typeface="Franklin Gothic Demi" panose="020B0703020102020204" pitchFamily="34" charset="0"/>
                <a:sym typeface="Helvetica Light" charset="0"/>
              </a:rPr>
              <a:t>fournir </a:t>
            </a:r>
            <a:br>
              <a:rPr lang="fr-FR" sz="3100" dirty="0" smtClean="0">
                <a:solidFill>
                  <a:srgbClr val="001B54"/>
                </a:solidFill>
                <a:latin typeface="Franklin Gothic Demi" panose="020B0703020102020204" pitchFamily="34" charset="0"/>
                <a:sym typeface="Helvetica Light" charset="0"/>
              </a:rPr>
            </a:br>
            <a:r>
              <a:rPr lang="fr-FR" sz="3100" dirty="0" smtClean="0">
                <a:solidFill>
                  <a:srgbClr val="001B54"/>
                </a:solidFill>
                <a:latin typeface="Franklin Gothic Demi" panose="020B0703020102020204" pitchFamily="34" charset="0"/>
                <a:sym typeface="Helvetica Light" charset="0"/>
              </a:rPr>
              <a:t>des </a:t>
            </a:r>
            <a:r>
              <a:rPr lang="fr-FR" sz="3100" dirty="0">
                <a:solidFill>
                  <a:srgbClr val="001B54"/>
                </a:solidFill>
                <a:latin typeface="Franklin Gothic Demi" panose="020B0703020102020204" pitchFamily="34" charset="0"/>
                <a:sym typeface="Helvetica Light" charset="0"/>
              </a:rPr>
              <a:t>conseils holistiques</a:t>
            </a:r>
          </a:p>
        </p:txBody>
      </p:sp>
      <p:sp>
        <p:nvSpPr>
          <p:cNvPr id="20" name="TextBox 19"/>
          <p:cNvSpPr txBox="1"/>
          <p:nvPr>
            <p:custDataLst>
              <p:tags r:id="rId4"/>
            </p:custDataLst>
          </p:nvPr>
        </p:nvSpPr>
        <p:spPr>
          <a:xfrm>
            <a:off x="4180482" y="4161243"/>
            <a:ext cx="762000" cy="369332"/>
          </a:xfrm>
          <a:prstGeom prst="rect">
            <a:avLst/>
          </a:prstGeom>
          <a:solidFill>
            <a:schemeClr val="bg1"/>
          </a:solidFill>
        </p:spPr>
        <p:txBody>
          <a:bodyPr wrap="square" rtlCol="0">
            <a:spAutoFit/>
          </a:bodyPr>
          <a:lstStyle/>
          <a:p>
            <a:pPr algn="ctr"/>
            <a:r>
              <a:rPr lang="en-US" b="1" dirty="0" smtClean="0">
                <a:solidFill>
                  <a:srgbClr val="0070C0"/>
                </a:solidFill>
              </a:rPr>
              <a:t>VOUS</a:t>
            </a:r>
            <a:endParaRPr lang="en-US" b="1" dirty="0">
              <a:solidFill>
                <a:srgbClr val="0070C0"/>
              </a:solidFill>
            </a:endParaRPr>
          </a:p>
        </p:txBody>
      </p:sp>
      <p:sp>
        <p:nvSpPr>
          <p:cNvPr id="2" name="Rectangle 1"/>
          <p:cNvSpPr/>
          <p:nvPr>
            <p:custDataLst>
              <p:tags r:id="rId5"/>
            </p:custDataLst>
          </p:nvPr>
        </p:nvSpPr>
        <p:spPr>
          <a:xfrm>
            <a:off x="4332882" y="4530575"/>
            <a:ext cx="5334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70912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custDataLst>
              <p:tags r:id="rId1"/>
            </p:custDataLst>
          </p:nvPr>
        </p:nvSpPr>
        <p:spPr>
          <a:xfrm>
            <a:off x="0" y="1"/>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custDataLst>
              <p:tags r:id="rId2"/>
            </p:custDataLst>
          </p:nvPr>
        </p:nvSpPr>
        <p:spPr>
          <a:xfrm>
            <a:off x="2964948" y="659218"/>
            <a:ext cx="2978652" cy="598448"/>
          </a:xfrm>
          <a:prstGeom prst="rect">
            <a:avLst/>
          </a:prstGeom>
          <a:solidFill>
            <a:schemeClr val="bg1"/>
          </a:solidFill>
        </p:spPr>
        <p:txBody>
          <a:bodyPr wrap="square" rtlCol="0">
            <a:spAutoFit/>
          </a:bodyPr>
          <a:lstStyle/>
          <a:p>
            <a:endParaRPr lang="en-US" dirty="0">
              <a:solidFill>
                <a:prstClr val="black"/>
              </a:solidFill>
              <a:latin typeface="Arial"/>
            </a:endParaRPr>
          </a:p>
        </p:txBody>
      </p:sp>
      <p:sp>
        <p:nvSpPr>
          <p:cNvPr id="2" name="Up Arrow 1"/>
          <p:cNvSpPr/>
          <p:nvPr>
            <p:custDataLst>
              <p:tags r:id="rId3"/>
            </p:custDataLst>
          </p:nvPr>
        </p:nvSpPr>
        <p:spPr>
          <a:xfrm>
            <a:off x="4329628" y="2743200"/>
            <a:ext cx="381000" cy="381000"/>
          </a:xfrm>
          <a:prstGeom prst="up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7" name="Rounded Rectangle 6"/>
          <p:cNvSpPr/>
          <p:nvPr>
            <p:custDataLst>
              <p:tags r:id="rId4"/>
            </p:custDataLst>
          </p:nvPr>
        </p:nvSpPr>
        <p:spPr>
          <a:xfrm>
            <a:off x="3445107" y="1142999"/>
            <a:ext cx="2198773" cy="381001"/>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cap="all" dirty="0" err="1">
                <a:solidFill>
                  <a:prstClr val="white"/>
                </a:solidFill>
                <a:latin typeface="Franklin Gothic Demi" panose="020B0703020102020204" pitchFamily="34" charset="0"/>
              </a:rPr>
              <a:t>Objectifs</a:t>
            </a:r>
            <a:r>
              <a:rPr lang="en-US" cap="all" dirty="0">
                <a:solidFill>
                  <a:prstClr val="white"/>
                </a:solidFill>
                <a:latin typeface="Franklin Gothic Demi" panose="020B0703020102020204" pitchFamily="34" charset="0"/>
              </a:rPr>
              <a:t> </a:t>
            </a:r>
          </a:p>
        </p:txBody>
      </p:sp>
      <p:sp>
        <p:nvSpPr>
          <p:cNvPr id="10" name="Rounded Rectangle 9"/>
          <p:cNvSpPr/>
          <p:nvPr>
            <p:custDataLst>
              <p:tags r:id="rId5"/>
            </p:custDataLst>
          </p:nvPr>
        </p:nvSpPr>
        <p:spPr>
          <a:xfrm>
            <a:off x="6060830" y="2057399"/>
            <a:ext cx="2198773" cy="475248"/>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cap="all" dirty="0" err="1" smtClean="0">
                <a:solidFill>
                  <a:prstClr val="white"/>
                </a:solidFill>
                <a:latin typeface="Franklin Gothic Demi" panose="020B0703020102020204" pitchFamily="34" charset="0"/>
              </a:rPr>
              <a:t>PLanification</a:t>
            </a:r>
            <a:r>
              <a:rPr lang="en-US" sz="1500" cap="all" dirty="0" smtClean="0">
                <a:solidFill>
                  <a:prstClr val="white"/>
                </a:solidFill>
                <a:latin typeface="Franklin Gothic Demi" panose="020B0703020102020204" pitchFamily="34" charset="0"/>
              </a:rPr>
              <a:t> </a:t>
            </a:r>
            <a:r>
              <a:rPr lang="en-US" sz="1500" cap="all" dirty="0">
                <a:solidFill>
                  <a:prstClr val="white"/>
                </a:solidFill>
                <a:latin typeface="Franklin Gothic Demi" panose="020B0703020102020204" pitchFamily="34" charset="0"/>
              </a:rPr>
              <a:t>des </a:t>
            </a:r>
            <a:r>
              <a:rPr lang="en-US" sz="1500" cap="all" dirty="0" err="1">
                <a:solidFill>
                  <a:prstClr val="white"/>
                </a:solidFill>
                <a:latin typeface="Franklin Gothic Demi" panose="020B0703020102020204" pitchFamily="34" charset="0"/>
              </a:rPr>
              <a:t>éventualités</a:t>
            </a:r>
            <a:r>
              <a:rPr lang="en-US" sz="1500" cap="all" dirty="0">
                <a:solidFill>
                  <a:prstClr val="white"/>
                </a:solidFill>
                <a:latin typeface="Franklin Gothic Demi" panose="020B0703020102020204" pitchFamily="34" charset="0"/>
              </a:rPr>
              <a:t> </a:t>
            </a:r>
          </a:p>
        </p:txBody>
      </p:sp>
      <p:sp>
        <p:nvSpPr>
          <p:cNvPr id="11" name="Rounded Rectangle 10"/>
          <p:cNvSpPr/>
          <p:nvPr>
            <p:custDataLst>
              <p:tags r:id="rId6"/>
            </p:custDataLst>
          </p:nvPr>
        </p:nvSpPr>
        <p:spPr>
          <a:xfrm>
            <a:off x="6060831" y="4072355"/>
            <a:ext cx="2198773" cy="38100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cap="all" dirty="0" err="1">
                <a:solidFill>
                  <a:prstClr val="white"/>
                </a:solidFill>
                <a:latin typeface="Franklin Gothic Demi" panose="020B0703020102020204" pitchFamily="34" charset="0"/>
              </a:rPr>
              <a:t>Passif</a:t>
            </a:r>
            <a:r>
              <a:rPr lang="en-US" cap="all" dirty="0">
                <a:solidFill>
                  <a:prstClr val="white"/>
                </a:solidFill>
                <a:latin typeface="Franklin Gothic Demi" panose="020B0703020102020204" pitchFamily="34" charset="0"/>
              </a:rPr>
              <a:t> </a:t>
            </a:r>
          </a:p>
        </p:txBody>
      </p:sp>
      <p:sp>
        <p:nvSpPr>
          <p:cNvPr id="12" name="Rounded Rectangle 11"/>
          <p:cNvSpPr/>
          <p:nvPr>
            <p:custDataLst>
              <p:tags r:id="rId7"/>
            </p:custDataLst>
          </p:nvPr>
        </p:nvSpPr>
        <p:spPr>
          <a:xfrm>
            <a:off x="3415803" y="5004536"/>
            <a:ext cx="2198773" cy="381000"/>
          </a:xfrm>
          <a:prstGeom prst="roundRect">
            <a:avLst>
              <a:gd name="adj" fmla="val 0"/>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cap="all" dirty="0" err="1" smtClean="0">
                <a:solidFill>
                  <a:prstClr val="white"/>
                </a:solidFill>
                <a:latin typeface="Franklin Gothic Demi" panose="020B0703020102020204" pitchFamily="34" charset="0"/>
              </a:rPr>
              <a:t>revenu</a:t>
            </a:r>
            <a:r>
              <a:rPr lang="en-US" cap="all" dirty="0" smtClean="0">
                <a:solidFill>
                  <a:prstClr val="white"/>
                </a:solidFill>
                <a:latin typeface="Franklin Gothic Demi" panose="020B0703020102020204" pitchFamily="34" charset="0"/>
              </a:rPr>
              <a:t> </a:t>
            </a:r>
            <a:endParaRPr lang="en-US" cap="all" dirty="0">
              <a:solidFill>
                <a:prstClr val="white"/>
              </a:solidFill>
              <a:latin typeface="Franklin Gothic Demi" panose="020B0703020102020204" pitchFamily="34" charset="0"/>
            </a:endParaRPr>
          </a:p>
        </p:txBody>
      </p:sp>
      <p:sp>
        <p:nvSpPr>
          <p:cNvPr id="13" name="Rounded Rectangle 12"/>
          <p:cNvSpPr/>
          <p:nvPr>
            <p:custDataLst>
              <p:tags r:id="rId8"/>
            </p:custDataLst>
          </p:nvPr>
        </p:nvSpPr>
        <p:spPr>
          <a:xfrm>
            <a:off x="838200" y="4072354"/>
            <a:ext cx="2198773" cy="381001"/>
          </a:xfrm>
          <a:prstGeom prst="roundRect">
            <a:avLst>
              <a:gd name="adj" fmla="val 0"/>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cap="all" dirty="0" err="1">
                <a:solidFill>
                  <a:prstClr val="white"/>
                </a:solidFill>
                <a:latin typeface="Franklin Gothic Demi" panose="020B0703020102020204" pitchFamily="34" charset="0"/>
              </a:rPr>
              <a:t>Actif</a:t>
            </a:r>
            <a:r>
              <a:rPr lang="en-US" cap="all" dirty="0">
                <a:solidFill>
                  <a:prstClr val="white"/>
                </a:solidFill>
                <a:latin typeface="Franklin Gothic Demi" panose="020B0703020102020204" pitchFamily="34" charset="0"/>
              </a:rPr>
              <a:t> </a:t>
            </a:r>
          </a:p>
        </p:txBody>
      </p:sp>
      <p:sp>
        <p:nvSpPr>
          <p:cNvPr id="14" name="Rounded Rectangle 13"/>
          <p:cNvSpPr/>
          <p:nvPr>
            <p:custDataLst>
              <p:tags r:id="rId9"/>
            </p:custDataLst>
          </p:nvPr>
        </p:nvSpPr>
        <p:spPr>
          <a:xfrm>
            <a:off x="838200" y="2104522"/>
            <a:ext cx="2198773" cy="381001"/>
          </a:xfrm>
          <a:prstGeom prst="roundRect">
            <a:avLst>
              <a:gd name="adj" fmla="val 0"/>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cap="all" dirty="0">
                <a:solidFill>
                  <a:prstClr val="white"/>
                </a:solidFill>
                <a:latin typeface="Franklin Gothic Demi" panose="020B0703020102020204" pitchFamily="34" charset="0"/>
              </a:rPr>
              <a:t>Relations </a:t>
            </a:r>
          </a:p>
        </p:txBody>
      </p:sp>
      <p:sp>
        <p:nvSpPr>
          <p:cNvPr id="15" name="Up Arrow 14"/>
          <p:cNvSpPr/>
          <p:nvPr>
            <p:custDataLst>
              <p:tags r:id="rId10"/>
            </p:custDataLst>
          </p:nvPr>
        </p:nvSpPr>
        <p:spPr>
          <a:xfrm rot="3383605">
            <a:off x="5153787" y="3111901"/>
            <a:ext cx="381000" cy="381000"/>
          </a:xfrm>
          <a:prstGeom prst="up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16" name="Up Arrow 15"/>
          <p:cNvSpPr/>
          <p:nvPr>
            <p:custDataLst>
              <p:tags r:id="rId11"/>
            </p:custDataLst>
          </p:nvPr>
        </p:nvSpPr>
        <p:spPr>
          <a:xfrm rot="6475239">
            <a:off x="5184201" y="4029808"/>
            <a:ext cx="381000" cy="381000"/>
          </a:xfrm>
          <a:prstGeom prst="up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17" name="Up Arrow 16"/>
          <p:cNvSpPr/>
          <p:nvPr>
            <p:custDataLst>
              <p:tags r:id="rId12"/>
            </p:custDataLst>
          </p:nvPr>
        </p:nvSpPr>
        <p:spPr>
          <a:xfrm rot="10800000">
            <a:off x="4331169" y="4508724"/>
            <a:ext cx="381000" cy="414352"/>
          </a:xfrm>
          <a:prstGeom prst="up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19" name="Up Arrow 18"/>
          <p:cNvSpPr/>
          <p:nvPr>
            <p:custDataLst>
              <p:tags r:id="rId13"/>
            </p:custDataLst>
          </p:nvPr>
        </p:nvSpPr>
        <p:spPr>
          <a:xfrm rot="18012150">
            <a:off x="3542240" y="3093095"/>
            <a:ext cx="381000" cy="481125"/>
          </a:xfrm>
          <a:prstGeom prst="up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20" name="Up Arrow 19"/>
          <p:cNvSpPr/>
          <p:nvPr>
            <p:custDataLst>
              <p:tags r:id="rId14"/>
            </p:custDataLst>
          </p:nvPr>
        </p:nvSpPr>
        <p:spPr>
          <a:xfrm rot="14380686">
            <a:off x="3499116" y="4120884"/>
            <a:ext cx="381000" cy="381000"/>
          </a:xfrm>
          <a:prstGeom prst="up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graphicFrame>
        <p:nvGraphicFramePr>
          <p:cNvPr id="9" name="Table 8"/>
          <p:cNvGraphicFramePr>
            <a:graphicFrameLocks noGrp="1"/>
          </p:cNvGraphicFramePr>
          <p:nvPr>
            <p:custDataLst>
              <p:tags r:id="rId15"/>
            </p:custDataLst>
            <p:extLst>
              <p:ext uri="{D42A27DB-BD31-4B8C-83A1-F6EECF244321}">
                <p14:modId xmlns:p14="http://schemas.microsoft.com/office/powerpoint/2010/main" val="638638572"/>
              </p:ext>
            </p:extLst>
          </p:nvPr>
        </p:nvGraphicFramePr>
        <p:xfrm>
          <a:off x="3373657" y="1524000"/>
          <a:ext cx="2270223" cy="1524000"/>
        </p:xfrm>
        <a:graphic>
          <a:graphicData uri="http://schemas.openxmlformats.org/drawingml/2006/table">
            <a:tbl>
              <a:tblPr firstRow="1" bandRow="1">
                <a:tableStyleId>{5C22544A-7EE6-4342-B048-85BDC9FD1C3A}</a:tableStyleId>
              </a:tblPr>
              <a:tblGrid>
                <a:gridCol w="2270223"/>
              </a:tblGrid>
              <a:tr h="274320">
                <a:tc>
                  <a:txBody>
                    <a:bodyPr/>
                    <a:lstStyle/>
                    <a:p>
                      <a:r>
                        <a:rPr lang="en-US" sz="1000" b="0" dirty="0" smtClean="0">
                          <a:solidFill>
                            <a:schemeClr val="tx1"/>
                          </a:solidFill>
                          <a:latin typeface="Franklin Gothic Book" panose="020B0503020102020204" pitchFamily="34" charset="0"/>
                        </a:rPr>
                        <a:t>S'acquitter de ses dettes avant de prendre sa retraite à l'âge de 65 ans</a:t>
                      </a:r>
                      <a:endParaRPr lang="fr-CA" sz="1000" b="0" dirty="0">
                        <a:solidFill>
                          <a:schemeClr val="tx1"/>
                        </a:solidFill>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08280">
                <a:tc>
                  <a:txBody>
                    <a:bodyPr/>
                    <a:lstStyle/>
                    <a:p>
                      <a:r>
                        <a:rPr lang="en-US" sz="1000" dirty="0" smtClean="0">
                          <a:latin typeface="Franklin Gothic Book" panose="020B0503020102020204" pitchFamily="34" charset="0"/>
                        </a:rPr>
                        <a:t>Passer plus de temps en famille</a:t>
                      </a:r>
                      <a:endParaRPr lang="fr-CA" sz="10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18440">
                <a:tc>
                  <a:txBody>
                    <a:bodyPr/>
                    <a:lstStyle/>
                    <a:p>
                      <a:r>
                        <a:rPr lang="en-US" sz="1000" dirty="0" smtClean="0">
                          <a:latin typeface="Franklin Gothic Book" panose="020B0503020102020204" pitchFamily="34" charset="0"/>
                        </a:rPr>
                        <a:t>Aller en voyage au </a:t>
                      </a:r>
                      <a:r>
                        <a:rPr lang="en-US" sz="1000" dirty="0" err="1" smtClean="0">
                          <a:latin typeface="Franklin Gothic Book" panose="020B0503020102020204" pitchFamily="34" charset="0"/>
                        </a:rPr>
                        <a:t>moins</a:t>
                      </a:r>
                      <a:r>
                        <a:rPr lang="en-US" sz="1000" dirty="0" smtClean="0">
                          <a:latin typeface="Franklin Gothic Book" panose="020B0503020102020204" pitchFamily="34" charset="0"/>
                        </a:rPr>
                        <a:t> </a:t>
                      </a:r>
                      <a:r>
                        <a:rPr lang="en-US" sz="1000" dirty="0" err="1" smtClean="0">
                          <a:latin typeface="Franklin Gothic Book" panose="020B0503020102020204" pitchFamily="34" charset="0"/>
                        </a:rPr>
                        <a:t>deux</a:t>
                      </a:r>
                      <a:r>
                        <a:rPr lang="en-US" sz="1000" dirty="0" smtClean="0">
                          <a:latin typeface="Franklin Gothic Book" panose="020B0503020102020204" pitchFamily="34" charset="0"/>
                        </a:rPr>
                        <a:t> fois par année</a:t>
                      </a:r>
                      <a:endParaRPr lang="fr-CA" sz="10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33680">
                <a:tc>
                  <a:txBody>
                    <a:bodyPr/>
                    <a:lstStyle/>
                    <a:p>
                      <a:r>
                        <a:rPr lang="en-US" sz="1000" dirty="0" smtClean="0">
                          <a:latin typeface="Franklin Gothic Book" panose="020B0503020102020204" pitchFamily="34" charset="0"/>
                        </a:rPr>
                        <a:t>Payer les études de Francine</a:t>
                      </a:r>
                      <a:endParaRPr lang="fr-CA" sz="10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33680">
                <a:tc>
                  <a:txBody>
                    <a:bodyPr/>
                    <a:lstStyle/>
                    <a:p>
                      <a:endParaRPr lang="en-US" sz="10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3" name="Table 22"/>
          <p:cNvGraphicFramePr>
            <a:graphicFrameLocks noGrp="1"/>
          </p:cNvGraphicFramePr>
          <p:nvPr>
            <p:custDataLst>
              <p:tags r:id="rId16"/>
            </p:custDataLst>
            <p:extLst>
              <p:ext uri="{D42A27DB-BD31-4B8C-83A1-F6EECF244321}">
                <p14:modId xmlns:p14="http://schemas.microsoft.com/office/powerpoint/2010/main" val="1226840451"/>
              </p:ext>
            </p:extLst>
          </p:nvPr>
        </p:nvGraphicFramePr>
        <p:xfrm>
          <a:off x="6009325" y="2553100"/>
          <a:ext cx="2301784" cy="1127760"/>
        </p:xfrm>
        <a:graphic>
          <a:graphicData uri="http://schemas.openxmlformats.org/drawingml/2006/table">
            <a:tbl>
              <a:tblPr firstRow="1" bandRow="1">
                <a:tableStyleId>{5C22544A-7EE6-4342-B048-85BDC9FD1C3A}</a:tableStyleId>
              </a:tblPr>
              <a:tblGrid>
                <a:gridCol w="2301784"/>
              </a:tblGrid>
              <a:tr h="274320">
                <a:tc>
                  <a:txBody>
                    <a:bodyPr/>
                    <a:lstStyle/>
                    <a:p>
                      <a:r>
                        <a:rPr lang="en-US" sz="1000" b="0" dirty="0" smtClean="0">
                          <a:solidFill>
                            <a:schemeClr val="tx1"/>
                          </a:solidFill>
                          <a:latin typeface="Franklin Gothic Book" panose="020B0503020102020204" pitchFamily="34" charset="0"/>
                        </a:rPr>
                        <a:t>Ils ont chacun une assurance vie entière de 500 000 $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08280">
                <a:tc>
                  <a:txBody>
                    <a:bodyPr/>
                    <a:lstStyle/>
                    <a:p>
                      <a:r>
                        <a:rPr lang="en-US" sz="1000" dirty="0" smtClean="0">
                          <a:latin typeface="Franklin Gothic Book" panose="020B0503020102020204" pitchFamily="34" charset="0"/>
                        </a:rPr>
                        <a:t>Assurance hypothécaire et invalidité</a:t>
                      </a:r>
                      <a:endParaRPr lang="fr-CA" sz="1000" dirty="0" smtClean="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18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Franklin Gothic Book" panose="020B0503020102020204" pitchFamily="34" charset="0"/>
                        </a:rPr>
                        <a:t>Testament et procurations sont à jour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33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Franklin Gothic Book" panose="020B0503020102020204" pitchFamily="34" charset="0"/>
                        </a:rPr>
                        <a:t>Aucun fonds d'urgence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4" name="Table 23"/>
          <p:cNvGraphicFramePr>
            <a:graphicFrameLocks noGrp="1"/>
          </p:cNvGraphicFramePr>
          <p:nvPr>
            <p:custDataLst>
              <p:tags r:id="rId17"/>
            </p:custDataLst>
            <p:extLst>
              <p:ext uri="{D42A27DB-BD31-4B8C-83A1-F6EECF244321}">
                <p14:modId xmlns:p14="http://schemas.microsoft.com/office/powerpoint/2010/main" val="4001331134"/>
              </p:ext>
            </p:extLst>
          </p:nvPr>
        </p:nvGraphicFramePr>
        <p:xfrm>
          <a:off x="6060500" y="4453355"/>
          <a:ext cx="2199103" cy="1402080"/>
        </p:xfrm>
        <a:graphic>
          <a:graphicData uri="http://schemas.openxmlformats.org/drawingml/2006/table">
            <a:tbl>
              <a:tblPr firstRow="1" bandRow="1">
                <a:tableStyleId>{5C22544A-7EE6-4342-B048-85BDC9FD1C3A}</a:tableStyleId>
              </a:tblPr>
              <a:tblGrid>
                <a:gridCol w="2199103"/>
              </a:tblGrid>
              <a:tr h="274320">
                <a:tc>
                  <a:txBody>
                    <a:bodyPr/>
                    <a:lstStyle/>
                    <a:p>
                      <a:r>
                        <a:rPr lang="en-US" sz="1000" b="0" dirty="0" smtClean="0">
                          <a:solidFill>
                            <a:schemeClr val="tx1"/>
                          </a:solidFill>
                          <a:latin typeface="Franklin Gothic Book" panose="020B0503020102020204" pitchFamily="34" charset="0"/>
                        </a:rPr>
                        <a:t>Solde hypothécaire : 273 000 $</a:t>
                      </a:r>
                      <a:endParaRPr lang="fr-CA" sz="1000" b="0" dirty="0">
                        <a:solidFill>
                          <a:schemeClr val="tx1"/>
                        </a:solidFill>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08280">
                <a:tc>
                  <a:txBody>
                    <a:bodyPr/>
                    <a:lstStyle/>
                    <a:p>
                      <a:r>
                        <a:rPr lang="en-US" sz="1000" dirty="0" smtClean="0">
                          <a:latin typeface="Franklin Gothic Book" panose="020B0503020102020204" pitchFamily="34" charset="0"/>
                        </a:rPr>
                        <a:t>Ligne de crédit conjointe : 25 000 $</a:t>
                      </a:r>
                      <a:endParaRPr lang="fr-CA" sz="10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18440">
                <a:tc>
                  <a:txBody>
                    <a:bodyPr/>
                    <a:lstStyle/>
                    <a:p>
                      <a:r>
                        <a:rPr lang="en-US" sz="1000" dirty="0" smtClean="0">
                          <a:latin typeface="Franklin Gothic Book" panose="020B0503020102020204" pitchFamily="34" charset="0"/>
                        </a:rPr>
                        <a:t>Solde du prêt automobile de Philippe:</a:t>
                      </a:r>
                      <a:r>
                        <a:rPr lang="en-US" sz="1000" baseline="0" dirty="0" smtClean="0">
                          <a:latin typeface="Franklin Gothic Book" panose="020B0503020102020204" pitchFamily="34" charset="0"/>
                        </a:rPr>
                        <a:t> </a:t>
                      </a:r>
                      <a:r>
                        <a:rPr lang="en-US" sz="1000" dirty="0" smtClean="0">
                          <a:latin typeface="Franklin Gothic Book" panose="020B0503020102020204" pitchFamily="34" charset="0"/>
                        </a:rPr>
                        <a:t>12 000 $</a:t>
                      </a:r>
                      <a:endParaRPr lang="fr-CA" sz="10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33680">
                <a:tc>
                  <a:txBody>
                    <a:bodyPr/>
                    <a:lstStyle/>
                    <a:p>
                      <a:endParaRPr lang="fr-CA" sz="1000" b="0" dirty="0">
                        <a:solidFill>
                          <a:schemeClr val="tx1"/>
                        </a:solidFill>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233680">
                <a:tc>
                  <a:txBody>
                    <a:bodyPr/>
                    <a:lstStyle/>
                    <a:p>
                      <a:endParaRPr lang="fr-CA" sz="10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5" name="Table 24"/>
          <p:cNvGraphicFramePr>
            <a:graphicFrameLocks noGrp="1"/>
          </p:cNvGraphicFramePr>
          <p:nvPr>
            <p:custDataLst>
              <p:tags r:id="rId18"/>
            </p:custDataLst>
            <p:extLst>
              <p:ext uri="{D42A27DB-BD31-4B8C-83A1-F6EECF244321}">
                <p14:modId xmlns:p14="http://schemas.microsoft.com/office/powerpoint/2010/main" val="1876966476"/>
              </p:ext>
            </p:extLst>
          </p:nvPr>
        </p:nvGraphicFramePr>
        <p:xfrm>
          <a:off x="3397888" y="5385536"/>
          <a:ext cx="2199103" cy="1280160"/>
        </p:xfrm>
        <a:graphic>
          <a:graphicData uri="http://schemas.openxmlformats.org/drawingml/2006/table">
            <a:tbl>
              <a:tblPr firstRow="1" bandRow="1">
                <a:tableStyleId>{5C22544A-7EE6-4342-B048-85BDC9FD1C3A}</a:tableStyleId>
              </a:tblPr>
              <a:tblGrid>
                <a:gridCol w="2199103"/>
              </a:tblGrid>
              <a:tr h="274320">
                <a:tc>
                  <a:txBody>
                    <a:bodyPr/>
                    <a:lstStyle/>
                    <a:p>
                      <a:pPr>
                        <a:lnSpc>
                          <a:spcPct val="90000"/>
                        </a:lnSpc>
                      </a:pPr>
                      <a:r>
                        <a:rPr lang="en-US" sz="1000" b="0" dirty="0" smtClean="0">
                          <a:solidFill>
                            <a:schemeClr val="tx1"/>
                          </a:solidFill>
                          <a:latin typeface="Franklin Gothic Book" panose="020B0503020102020204" pitchFamily="34" charset="0"/>
                        </a:rPr>
                        <a:t>Salaire de Philippe : 85 000 $</a:t>
                      </a:r>
                      <a:endParaRPr lang="fr-CA" sz="1000" b="0" dirty="0">
                        <a:solidFill>
                          <a:schemeClr val="tx1"/>
                        </a:solidFill>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08280">
                <a:tc>
                  <a:txBody>
                    <a:bodyPr/>
                    <a:lstStyle/>
                    <a:p>
                      <a:pPr>
                        <a:lnSpc>
                          <a:spcPct val="90000"/>
                        </a:lnSpc>
                      </a:pPr>
                      <a:r>
                        <a:rPr lang="en-US" sz="1000" dirty="0" smtClean="0">
                          <a:latin typeface="Franklin Gothic Book" panose="020B0503020102020204" pitchFamily="34" charset="0"/>
                        </a:rPr>
                        <a:t>Salaire d'Ève : 64 400 $</a:t>
                      </a:r>
                      <a:endParaRPr lang="fr-CA" sz="10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18440">
                <a:tc>
                  <a:txBody>
                    <a:bodyPr/>
                    <a:lstStyle/>
                    <a:p>
                      <a:pPr>
                        <a:lnSpc>
                          <a:spcPct val="90000"/>
                        </a:lnSpc>
                      </a:pPr>
                      <a:r>
                        <a:rPr lang="en-US" sz="1000" dirty="0" smtClean="0">
                          <a:latin typeface="Franklin Gothic Book" panose="020B0503020102020204" pitchFamily="34" charset="0"/>
                        </a:rPr>
                        <a:t>Dividendes des investissements</a:t>
                      </a:r>
                      <a:endParaRPr lang="fr-CA" sz="10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33680">
                <a:tc>
                  <a:txBody>
                    <a:bodyPr/>
                    <a:lstStyle/>
                    <a:p>
                      <a:endParaRPr lang="en-US" sz="12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233680">
                <a:tc>
                  <a:txBody>
                    <a:bodyPr/>
                    <a:lstStyle/>
                    <a:p>
                      <a:endParaRPr lang="en-US" sz="12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6" name="Table 25"/>
          <p:cNvGraphicFramePr>
            <a:graphicFrameLocks noGrp="1"/>
          </p:cNvGraphicFramePr>
          <p:nvPr>
            <p:custDataLst>
              <p:tags r:id="rId19"/>
            </p:custDataLst>
            <p:extLst>
              <p:ext uri="{D42A27DB-BD31-4B8C-83A1-F6EECF244321}">
                <p14:modId xmlns:p14="http://schemas.microsoft.com/office/powerpoint/2010/main" val="713257567"/>
              </p:ext>
            </p:extLst>
          </p:nvPr>
        </p:nvGraphicFramePr>
        <p:xfrm>
          <a:off x="838200" y="2485523"/>
          <a:ext cx="2198773" cy="1463040"/>
        </p:xfrm>
        <a:graphic>
          <a:graphicData uri="http://schemas.openxmlformats.org/drawingml/2006/table">
            <a:tbl>
              <a:tblPr firstRow="1" bandRow="1">
                <a:tableStyleId>{5C22544A-7EE6-4342-B048-85BDC9FD1C3A}</a:tableStyleId>
              </a:tblPr>
              <a:tblGrid>
                <a:gridCol w="2198773"/>
              </a:tblGrid>
              <a:tr h="274320">
                <a:tc>
                  <a:txBody>
                    <a:bodyPr/>
                    <a:lstStyle/>
                    <a:p>
                      <a:r>
                        <a:rPr lang="en-US" sz="1000" b="0" dirty="0" smtClean="0">
                          <a:solidFill>
                            <a:schemeClr val="tx1"/>
                          </a:solidFill>
                          <a:latin typeface="Franklin Gothic Book" panose="020B0503020102020204" pitchFamily="34" charset="0"/>
                        </a:rPr>
                        <a:t>Fils, Carl, 24 ans</a:t>
                      </a:r>
                      <a:endParaRPr lang="fr-CA" sz="1000" b="0" dirty="0">
                        <a:solidFill>
                          <a:schemeClr val="tx1"/>
                        </a:solidFill>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08280">
                <a:tc>
                  <a:txBody>
                    <a:bodyPr/>
                    <a:lstStyle/>
                    <a:p>
                      <a:r>
                        <a:rPr lang="en-US" sz="1000" dirty="0" smtClean="0">
                          <a:latin typeface="Franklin Gothic Book" panose="020B0503020102020204" pitchFamily="34" charset="0"/>
                        </a:rPr>
                        <a:t>Fille, Francine, 18 ans</a:t>
                      </a:r>
                      <a:endParaRPr lang="fr-CA" sz="10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18440">
                <a:tc>
                  <a:txBody>
                    <a:bodyPr/>
                    <a:lstStyle/>
                    <a:p>
                      <a:r>
                        <a:rPr lang="en-US" sz="1000" dirty="0" smtClean="0">
                          <a:latin typeface="Franklin Gothic Book" panose="020B0503020102020204" pitchFamily="34" charset="0"/>
                        </a:rPr>
                        <a:t>Les quatre parents ont presque 90 ans </a:t>
                      </a:r>
                      <a:endParaRPr lang="fr-CA" sz="10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33680">
                <a:tc>
                  <a:txBody>
                    <a:bodyPr/>
                    <a:lstStyle/>
                    <a:p>
                      <a:endParaRPr lang="en-US" sz="12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233680">
                <a:tc>
                  <a:txBody>
                    <a:bodyPr/>
                    <a:lstStyle/>
                    <a:p>
                      <a:endParaRPr lang="en-US" sz="12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7" name="Table 26"/>
          <p:cNvGraphicFramePr>
            <a:graphicFrameLocks noGrp="1"/>
          </p:cNvGraphicFramePr>
          <p:nvPr>
            <p:custDataLst>
              <p:tags r:id="rId20"/>
            </p:custDataLst>
            <p:extLst>
              <p:ext uri="{D42A27DB-BD31-4B8C-83A1-F6EECF244321}">
                <p14:modId xmlns:p14="http://schemas.microsoft.com/office/powerpoint/2010/main" val="3198842116"/>
              </p:ext>
            </p:extLst>
          </p:nvPr>
        </p:nvGraphicFramePr>
        <p:xfrm>
          <a:off x="837870" y="4508724"/>
          <a:ext cx="2199103" cy="1493520"/>
        </p:xfrm>
        <a:graphic>
          <a:graphicData uri="http://schemas.openxmlformats.org/drawingml/2006/table">
            <a:tbl>
              <a:tblPr firstRow="1" bandRow="1">
                <a:tableStyleId>{5C22544A-7EE6-4342-B048-85BDC9FD1C3A}</a:tableStyleId>
              </a:tblPr>
              <a:tblGrid>
                <a:gridCol w="2199103"/>
              </a:tblGrid>
              <a:tr h="274320">
                <a:tc>
                  <a:txBody>
                    <a:bodyPr/>
                    <a:lstStyle/>
                    <a:p>
                      <a:r>
                        <a:rPr lang="en-US" sz="1000" b="0" dirty="0" smtClean="0">
                          <a:solidFill>
                            <a:schemeClr val="tx1"/>
                          </a:solidFill>
                          <a:latin typeface="Franklin Gothic Book" panose="020B0503020102020204" pitchFamily="34" charset="0"/>
                        </a:rPr>
                        <a:t>REER de Philippe : 334 000 $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08280">
                <a:tc>
                  <a:txBody>
                    <a:bodyPr/>
                    <a:lstStyle/>
                    <a:p>
                      <a:r>
                        <a:rPr lang="en-US" sz="1000" dirty="0" smtClean="0">
                          <a:latin typeface="Franklin Gothic Book" panose="020B0503020102020204" pitchFamily="34" charset="0"/>
                        </a:rPr>
                        <a:t>REER d'Ève : 194 875 $</a:t>
                      </a:r>
                      <a:endParaRPr lang="fr-CA" sz="10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18440">
                <a:tc>
                  <a:txBody>
                    <a:bodyPr/>
                    <a:lstStyle/>
                    <a:p>
                      <a:r>
                        <a:rPr lang="en-US" sz="1000" dirty="0" smtClean="0">
                          <a:latin typeface="Franklin Gothic Book" panose="020B0503020102020204" pitchFamily="34" charset="0"/>
                        </a:rPr>
                        <a:t>Compte conjoint : 27 450 $</a:t>
                      </a:r>
                      <a:r>
                        <a:rPr sz="1000">
                          <a:latin typeface="Franklin Gothic Book" panose="020B0503020102020204" pitchFamily="34" charset="0"/>
                        </a:rPr>
                        <a:t> </a:t>
                      </a:r>
                      <a:endParaRPr lang="fr-CA" sz="10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33680">
                <a:tc>
                  <a:txBody>
                    <a:bodyPr/>
                    <a:lstStyle/>
                    <a:p>
                      <a:r>
                        <a:rPr lang="en-US" sz="1000" dirty="0" smtClean="0">
                          <a:latin typeface="Franklin Gothic Book" panose="020B0503020102020204" pitchFamily="34" charset="0"/>
                        </a:rPr>
                        <a:t>REEE : 19 750 $</a:t>
                      </a:r>
                      <a:endParaRPr lang="fr-CA" sz="10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33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Franklin Gothic Book" panose="020B0503020102020204" pitchFamily="34" charset="0"/>
                        </a:rPr>
                        <a:t>Maison : 420 000 $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33680">
                <a:tc>
                  <a:txBody>
                    <a:bodyPr/>
                    <a:lstStyle/>
                    <a:p>
                      <a:endParaRPr lang="en-US" sz="10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027" name="Picture 3"/>
          <p:cNvPicPr>
            <a:picLocks noChangeAspect="1" noChangeArrowheads="1"/>
          </p:cNvPicPr>
          <p:nvPr>
            <p:custDataLst>
              <p:tags r:id="rId21"/>
            </p:custDataLst>
          </p:nvPr>
        </p:nvPicPr>
        <p:blipFill rotWithShape="1">
          <a:blip r:embed="rId27" cstate="print">
            <a:extLst>
              <a:ext uri="{28A0092B-C50C-407E-A947-70E740481C1C}">
                <a14:useLocalDpi xmlns:a14="http://schemas.microsoft.com/office/drawing/2010/main" val="0"/>
              </a:ext>
            </a:extLst>
          </a:blip>
          <a:srcRect/>
          <a:stretch/>
        </p:blipFill>
        <p:spPr bwMode="auto">
          <a:xfrm>
            <a:off x="3625315" y="2962853"/>
            <a:ext cx="1792705" cy="176972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 Placeholder 3"/>
          <p:cNvSpPr txBox="1">
            <a:spLocks/>
          </p:cNvSpPr>
          <p:nvPr>
            <p:custDataLst>
              <p:tags r:id="rId22"/>
            </p:custDataLst>
          </p:nvPr>
        </p:nvSpPr>
        <p:spPr>
          <a:xfrm>
            <a:off x="18846" y="4065"/>
            <a:ext cx="9125154" cy="1138935"/>
          </a:xfrm>
          <a:prstGeom prst="rect">
            <a:avLst/>
          </a:prstGeom>
        </p:spPr>
        <p:txBody>
          <a:bodyPr vert="horz" lIns="88778" tIns="44390" rIns="88778" bIns="44390" rtlCol="0" anchor="ctr">
            <a:normAutofit/>
          </a:bodyPr>
          <a:lstStyle>
            <a:lvl1pPr marL="487672" indent="-487672" algn="l" defTabSz="1300460" rtl="0" eaLnBrk="1" latinLnBrk="0" hangingPunct="1">
              <a:spcBef>
                <a:spcPct val="20000"/>
              </a:spcBef>
              <a:buFont typeface="Arial" panose="020B0604020202020204" pitchFamily="34" charset="0"/>
              <a:buChar char="•"/>
              <a:defRPr sz="4200" b="0" kern="1200" baseline="0">
                <a:solidFill>
                  <a:schemeClr val="bg1"/>
                </a:solidFill>
                <a:latin typeface="Century Gothic" panose="020B0502020202020204" pitchFamily="34" charset="0"/>
                <a:ea typeface="+mn-ea"/>
                <a:cs typeface="+mn-cs"/>
              </a:defRPr>
            </a:lvl1pPr>
            <a:lvl2pPr marL="1056623" indent="-406394"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2pPr>
            <a:lvl3pPr marL="1625575"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3pPr>
            <a:lvl4pPr marL="227580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4pPr>
            <a:lvl5pPr marL="292603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5pPr>
            <a:lvl6pPr marL="357626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indent="0" algn="ctr">
              <a:lnSpc>
                <a:spcPct val="80000"/>
              </a:lnSpc>
              <a:spcBef>
                <a:spcPts val="0"/>
              </a:spcBef>
              <a:buNone/>
            </a:pPr>
            <a:r>
              <a:rPr lang="fr-FR" sz="3200">
                <a:solidFill>
                  <a:srgbClr val="001B54"/>
                </a:solidFill>
                <a:latin typeface="Franklin Gothic Demi" panose="020B0703020102020204" pitchFamily="34" charset="0"/>
                <a:sym typeface="Helvetica Light" charset="0"/>
              </a:rPr>
              <a:t>Scénario </a:t>
            </a:r>
            <a:r>
              <a:rPr lang="fr-FR" sz="3200" smtClean="0">
                <a:solidFill>
                  <a:srgbClr val="001B54"/>
                </a:solidFill>
                <a:latin typeface="Franklin Gothic Demi" panose="020B0703020102020204" pitchFamily="34" charset="0"/>
                <a:sym typeface="Helvetica Light" charset="0"/>
              </a:rPr>
              <a:t>client pour </a:t>
            </a:r>
            <a:r>
              <a:rPr lang="fr-FR" sz="3200" smtClean="0">
                <a:solidFill>
                  <a:srgbClr val="001B54"/>
                </a:solidFill>
                <a:latin typeface="Franklin Gothic Demi" panose="020B0703020102020204" pitchFamily="34" charset="0"/>
                <a:sym typeface="Helvetica Light" charset="0"/>
              </a:rPr>
              <a:t>la </a:t>
            </a:r>
            <a:r>
              <a:rPr lang="fr-FR" sz="3200" dirty="0">
                <a:solidFill>
                  <a:srgbClr val="001B54"/>
                </a:solidFill>
                <a:latin typeface="Franklin Gothic Demi" panose="020B0703020102020204" pitchFamily="34" charset="0"/>
                <a:sym typeface="Helvetica Light" charset="0"/>
              </a:rPr>
              <a:t>famille Beaudoin </a:t>
            </a:r>
          </a:p>
        </p:txBody>
      </p:sp>
      <p:pic>
        <p:nvPicPr>
          <p:cNvPr id="31" name="Picture 2"/>
          <p:cNvPicPr>
            <a:picLocks noChangeAspect="1" noChangeArrowheads="1"/>
          </p:cNvPicPr>
          <p:nvPr>
            <p:custDataLst>
              <p:tags r:id="rId23"/>
            </p:custDataLst>
          </p:nvPr>
        </p:nvPicPr>
        <p:blipFill rotWithShape="1">
          <a:blip r:embed="rId28">
            <a:extLst>
              <a:ext uri="{28A0092B-C50C-407E-A947-70E740481C1C}">
                <a14:useLocalDpi xmlns:a14="http://schemas.microsoft.com/office/drawing/2010/main" val="0"/>
              </a:ext>
            </a:extLst>
          </a:blip>
          <a:srcRect l="69008" t="34581" r="15496" b="50000"/>
          <a:stretch/>
        </p:blipFill>
        <p:spPr bwMode="auto">
          <a:xfrm>
            <a:off x="4285559" y="4101826"/>
            <a:ext cx="426610" cy="32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custDataLst>
              <p:tags r:id="rId24"/>
            </p:custDataLst>
          </p:nvPr>
        </p:nvSpPr>
        <p:spPr>
          <a:xfrm>
            <a:off x="4114800" y="4050268"/>
            <a:ext cx="914400" cy="369332"/>
          </a:xfrm>
          <a:prstGeom prst="rect">
            <a:avLst/>
          </a:prstGeom>
          <a:noFill/>
        </p:spPr>
        <p:txBody>
          <a:bodyPr wrap="square" rtlCol="0">
            <a:spAutoFit/>
          </a:bodyPr>
          <a:lstStyle/>
          <a:p>
            <a:pPr algn="ctr"/>
            <a:r>
              <a:rPr lang="en-US" b="1" dirty="0" smtClean="0">
                <a:solidFill>
                  <a:srgbClr val="0070C0"/>
                </a:solidFill>
              </a:rPr>
              <a:t>VOUS</a:t>
            </a:r>
            <a:endParaRPr lang="en-US" b="1" dirty="0">
              <a:solidFill>
                <a:srgbClr val="0070C0"/>
              </a:solidFill>
            </a:endParaRPr>
          </a:p>
        </p:txBody>
      </p:sp>
    </p:spTree>
    <p:extLst>
      <p:ext uri="{BB962C8B-B14F-4D97-AF65-F5344CB8AC3E}">
        <p14:creationId xmlns:p14="http://schemas.microsoft.com/office/powerpoint/2010/main" val="147605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custDataLst>
              <p:tags r:id="rId1"/>
            </p:custDataLst>
          </p:nvPr>
        </p:nvSpPr>
        <p:spPr>
          <a:xfrm>
            <a:off x="0" y="11527"/>
            <a:ext cx="9144000" cy="69353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Oval 4"/>
          <p:cNvSpPr/>
          <p:nvPr>
            <p:custDataLst>
              <p:tags r:id="rId2"/>
            </p:custDataLst>
          </p:nvPr>
        </p:nvSpPr>
        <p:spPr>
          <a:xfrm>
            <a:off x="1166091" y="1184815"/>
            <a:ext cx="4724400" cy="464820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grpSp>
        <p:nvGrpSpPr>
          <p:cNvPr id="4" name="Group 3"/>
          <p:cNvGrpSpPr/>
          <p:nvPr>
            <p:custDataLst>
              <p:tags r:id="rId3"/>
            </p:custDataLst>
          </p:nvPr>
        </p:nvGrpSpPr>
        <p:grpSpPr>
          <a:xfrm>
            <a:off x="228600" y="1506821"/>
            <a:ext cx="3246472" cy="1587565"/>
            <a:chOff x="1295981" y="1580459"/>
            <a:chExt cx="2318836" cy="1087174"/>
          </a:xfrm>
        </p:grpSpPr>
        <p:grpSp>
          <p:nvGrpSpPr>
            <p:cNvPr id="3" name="Group 2"/>
            <p:cNvGrpSpPr/>
            <p:nvPr/>
          </p:nvGrpSpPr>
          <p:grpSpPr>
            <a:xfrm>
              <a:off x="1295981" y="1580459"/>
              <a:ext cx="1143000" cy="1070632"/>
              <a:chOff x="762000" y="2312659"/>
              <a:chExt cx="1350817" cy="1333500"/>
            </a:xfrm>
          </p:grpSpPr>
          <p:pic>
            <p:nvPicPr>
              <p:cNvPr id="56" name="Picture 3"/>
              <p:cNvPicPr>
                <a:picLocks noChangeAspect="1" noChangeArrowheads="1"/>
              </p:cNvPicPr>
              <p:nvPr/>
            </p:nvPicPr>
            <p:blipFill rotWithShape="1">
              <a:blip r:embed="rId14" cstate="print">
                <a:duotone>
                  <a:schemeClr val="accent5">
                    <a:shade val="45000"/>
                    <a:satMod val="135000"/>
                  </a:schemeClr>
                  <a:prstClr val="white"/>
                </a:duotone>
                <a:extLst>
                  <a:ext uri="{28A0092B-C50C-407E-A947-70E740481C1C}">
                    <a14:useLocalDpi xmlns:a14="http://schemas.microsoft.com/office/drawing/2010/main" val="0"/>
                  </a:ext>
                </a:extLst>
              </a:blip>
              <a:srcRect/>
              <a:stretch/>
            </p:blipFill>
            <p:spPr bwMode="auto">
              <a:xfrm>
                <a:off x="762000" y="2312659"/>
                <a:ext cx="1350817" cy="13335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95400" y="3239569"/>
                <a:ext cx="304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a:solidFill>
                    <a:prstClr val="white"/>
                  </a:solidFill>
                  <a:cs typeface="Arial" panose="020B0604020202020204" pitchFamily="34" charset="0"/>
                </a:endParaRPr>
              </a:p>
            </p:txBody>
          </p:sp>
        </p:grpSp>
        <p:grpSp>
          <p:nvGrpSpPr>
            <p:cNvPr id="20" name="Group 19"/>
            <p:cNvGrpSpPr/>
            <p:nvPr/>
          </p:nvGrpSpPr>
          <p:grpSpPr>
            <a:xfrm>
              <a:off x="2471817" y="1597001"/>
              <a:ext cx="1143000" cy="1070632"/>
              <a:chOff x="762000" y="2312659"/>
              <a:chExt cx="1350817" cy="1333500"/>
            </a:xfrm>
          </p:grpSpPr>
          <p:pic>
            <p:nvPicPr>
              <p:cNvPr id="21" name="Picture 3"/>
              <p:cNvPicPr>
                <a:picLocks noChangeAspect="1" noChangeArrowheads="1"/>
              </p:cNvPicPr>
              <p:nvPr/>
            </p:nvPicPr>
            <p:blipFill rotWithShape="1">
              <a:blip r:embed="rId14" cstate="print">
                <a:duotone>
                  <a:schemeClr val="accent5">
                    <a:shade val="45000"/>
                    <a:satMod val="135000"/>
                  </a:schemeClr>
                  <a:prstClr val="white"/>
                </a:duotone>
                <a:extLst>
                  <a:ext uri="{28A0092B-C50C-407E-A947-70E740481C1C}">
                    <a14:useLocalDpi xmlns:a14="http://schemas.microsoft.com/office/drawing/2010/main" val="0"/>
                  </a:ext>
                </a:extLst>
              </a:blip>
              <a:srcRect/>
              <a:stretch/>
            </p:blipFill>
            <p:spPr bwMode="auto">
              <a:xfrm>
                <a:off x="762000" y="2312659"/>
                <a:ext cx="1350817" cy="13335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1295400" y="3239569"/>
                <a:ext cx="304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a:solidFill>
                    <a:prstClr val="white"/>
                  </a:solidFill>
                  <a:cs typeface="Arial" panose="020B0604020202020204" pitchFamily="34" charset="0"/>
                </a:endParaRPr>
              </a:p>
            </p:txBody>
          </p:sp>
        </p:grpSp>
      </p:grpSp>
      <p:sp>
        <p:nvSpPr>
          <p:cNvPr id="7" name="TextBox 6"/>
          <p:cNvSpPr txBox="1"/>
          <p:nvPr>
            <p:custDataLst>
              <p:tags r:id="rId4"/>
            </p:custDataLst>
          </p:nvPr>
        </p:nvSpPr>
        <p:spPr>
          <a:xfrm>
            <a:off x="387177" y="2583922"/>
            <a:ext cx="1307715" cy="461665"/>
          </a:xfrm>
          <a:prstGeom prst="rect">
            <a:avLst/>
          </a:prstGeom>
          <a:noFill/>
        </p:spPr>
        <p:txBody>
          <a:bodyPr wrap="square" rtlCol="0">
            <a:spAutoFit/>
          </a:bodyPr>
          <a:lstStyle/>
          <a:p>
            <a:pPr algn="ctr"/>
            <a:r>
              <a:rPr lang="en-US" sz="1200" dirty="0">
                <a:solidFill>
                  <a:prstClr val="black"/>
                </a:solidFill>
                <a:latin typeface="Franklin Gothic Demi" panose="020B0703020102020204" pitchFamily="34" charset="0"/>
                <a:cs typeface="Arial" panose="020B0604020202020204" pitchFamily="34" charset="0"/>
              </a:rPr>
              <a:t>Philippe </a:t>
            </a:r>
            <a:r>
              <a:rPr lang="en-US" sz="1200" dirty="0" err="1">
                <a:solidFill>
                  <a:prstClr val="black"/>
                </a:solidFill>
                <a:latin typeface="Franklin Gothic Demi" panose="020B0703020102020204" pitchFamily="34" charset="0"/>
                <a:cs typeface="Arial" panose="020B0604020202020204" pitchFamily="34" charset="0"/>
              </a:rPr>
              <a:t>Beaudoin</a:t>
            </a:r>
            <a:endParaRPr lang="en-US" sz="1200" dirty="0">
              <a:solidFill>
                <a:prstClr val="black"/>
              </a:solidFill>
              <a:latin typeface="Franklin Gothic Demi" panose="020B0703020102020204" pitchFamily="34" charset="0"/>
              <a:cs typeface="Arial" panose="020B0604020202020204" pitchFamily="34" charset="0"/>
            </a:endParaRPr>
          </a:p>
        </p:txBody>
      </p:sp>
      <p:sp>
        <p:nvSpPr>
          <p:cNvPr id="26" name="TextBox 25"/>
          <p:cNvSpPr txBox="1"/>
          <p:nvPr>
            <p:custDataLst>
              <p:tags r:id="rId5"/>
            </p:custDataLst>
          </p:nvPr>
        </p:nvSpPr>
        <p:spPr>
          <a:xfrm>
            <a:off x="2043151" y="2559766"/>
            <a:ext cx="1288211" cy="461665"/>
          </a:xfrm>
          <a:prstGeom prst="rect">
            <a:avLst/>
          </a:prstGeom>
          <a:noFill/>
        </p:spPr>
        <p:txBody>
          <a:bodyPr wrap="square" rtlCol="0">
            <a:spAutoFit/>
          </a:bodyPr>
          <a:lstStyle/>
          <a:p>
            <a:pPr algn="ctr"/>
            <a:r>
              <a:rPr lang="en-US" sz="1200" dirty="0" err="1">
                <a:solidFill>
                  <a:prstClr val="black"/>
                </a:solidFill>
                <a:latin typeface="Franklin Gothic Demi" panose="020B0703020102020204" pitchFamily="34" charset="0"/>
                <a:cs typeface="Arial" panose="020B0604020202020204" pitchFamily="34" charset="0"/>
              </a:rPr>
              <a:t>Ève</a:t>
            </a:r>
            <a:r>
              <a:rPr lang="en-US" sz="1200" dirty="0">
                <a:solidFill>
                  <a:prstClr val="black"/>
                </a:solidFill>
                <a:latin typeface="Franklin Gothic Demi" panose="020B0703020102020204" pitchFamily="34" charset="0"/>
                <a:cs typeface="Arial" panose="020B0604020202020204" pitchFamily="34" charset="0"/>
              </a:rPr>
              <a:t> </a:t>
            </a:r>
            <a:r>
              <a:rPr lang="en-US" sz="1200" dirty="0" smtClean="0">
                <a:solidFill>
                  <a:prstClr val="black"/>
                </a:solidFill>
                <a:latin typeface="Franklin Gothic Demi" panose="020B0703020102020204" pitchFamily="34" charset="0"/>
                <a:cs typeface="Arial" panose="020B0604020202020204" pitchFamily="34" charset="0"/>
              </a:rPr>
              <a:t/>
            </a:r>
            <a:br>
              <a:rPr lang="en-US" sz="1200" dirty="0" smtClean="0">
                <a:solidFill>
                  <a:prstClr val="black"/>
                </a:solidFill>
                <a:latin typeface="Franklin Gothic Demi" panose="020B0703020102020204" pitchFamily="34" charset="0"/>
                <a:cs typeface="Arial" panose="020B0604020202020204" pitchFamily="34" charset="0"/>
              </a:rPr>
            </a:br>
            <a:r>
              <a:rPr lang="en-US" sz="1200" dirty="0" err="1" smtClean="0">
                <a:solidFill>
                  <a:prstClr val="black"/>
                </a:solidFill>
                <a:latin typeface="Franklin Gothic Demi" panose="020B0703020102020204" pitchFamily="34" charset="0"/>
                <a:cs typeface="Arial" panose="020B0604020202020204" pitchFamily="34" charset="0"/>
              </a:rPr>
              <a:t>Beaudoin</a:t>
            </a:r>
            <a:endParaRPr lang="en-US" sz="1200" dirty="0">
              <a:solidFill>
                <a:prstClr val="black"/>
              </a:solidFill>
              <a:latin typeface="Franklin Gothic Demi" panose="020B0703020102020204" pitchFamily="34" charset="0"/>
              <a:cs typeface="Arial" panose="020B0604020202020204" pitchFamily="34" charset="0"/>
            </a:endParaRPr>
          </a:p>
        </p:txBody>
      </p:sp>
      <p:graphicFrame>
        <p:nvGraphicFramePr>
          <p:cNvPr id="18" name="Table 17"/>
          <p:cNvGraphicFramePr>
            <a:graphicFrameLocks noGrp="1"/>
          </p:cNvGraphicFramePr>
          <p:nvPr>
            <p:custDataLst>
              <p:tags r:id="rId6"/>
            </p:custDataLst>
            <p:extLst>
              <p:ext uri="{D42A27DB-BD31-4B8C-83A1-F6EECF244321}">
                <p14:modId xmlns:p14="http://schemas.microsoft.com/office/powerpoint/2010/main" val="2694741154"/>
              </p:ext>
            </p:extLst>
          </p:nvPr>
        </p:nvGraphicFramePr>
        <p:xfrm>
          <a:off x="304800" y="3318415"/>
          <a:ext cx="8534400" cy="3410508"/>
        </p:xfrm>
        <a:graphic>
          <a:graphicData uri="http://schemas.openxmlformats.org/drawingml/2006/table">
            <a:tbl>
              <a:tblPr>
                <a:tableStyleId>{5C22544A-7EE6-4342-B048-85BDC9FD1C3A}</a:tableStyleId>
              </a:tblPr>
              <a:tblGrid>
                <a:gridCol w="1573906"/>
                <a:gridCol w="1350086"/>
                <a:gridCol w="1350087"/>
                <a:gridCol w="1425092"/>
                <a:gridCol w="1539829"/>
                <a:gridCol w="1295400"/>
              </a:tblGrid>
              <a:tr h="528930">
                <a:tc gridSpan="2">
                  <a:txBody>
                    <a:bodyPr/>
                    <a:lstStyle/>
                    <a:p>
                      <a:pPr algn="ctr" fontAlgn="ctr">
                        <a:lnSpc>
                          <a:spcPct val="80000"/>
                        </a:lnSpc>
                      </a:pPr>
                      <a:r>
                        <a:rPr lang="fr-FR" sz="1500" b="0" u="none" strike="noStrike" spc="0" dirty="0" smtClean="0">
                          <a:solidFill>
                            <a:schemeClr val="tx1"/>
                          </a:solidFill>
                          <a:effectLst/>
                          <a:latin typeface="Franklin Gothic Demi" panose="020B0703020102020204" pitchFamily="34" charset="0"/>
                          <a:cs typeface="Arial" panose="020B0604020202020204" pitchFamily="34" charset="0"/>
                        </a:rPr>
                        <a:t>Planification financière </a:t>
                      </a:r>
                      <a:br>
                        <a:rPr lang="fr-FR" sz="1500" b="0" u="none" strike="noStrike" spc="0" dirty="0" smtClean="0">
                          <a:solidFill>
                            <a:schemeClr val="tx1"/>
                          </a:solidFill>
                          <a:effectLst/>
                          <a:latin typeface="Franklin Gothic Demi" panose="020B0703020102020204" pitchFamily="34" charset="0"/>
                          <a:cs typeface="Arial" panose="020B0604020202020204" pitchFamily="34" charset="0"/>
                        </a:rPr>
                      </a:br>
                      <a:r>
                        <a:rPr lang="fr-FR" sz="1500" b="0" u="none" strike="noStrike" spc="0" dirty="0" smtClean="0">
                          <a:solidFill>
                            <a:schemeClr val="tx1"/>
                          </a:solidFill>
                          <a:effectLst/>
                          <a:latin typeface="Franklin Gothic Demi" panose="020B0703020102020204" pitchFamily="34" charset="0"/>
                          <a:cs typeface="Arial" panose="020B0604020202020204" pitchFamily="34" charset="0"/>
                        </a:rPr>
                        <a:t>et</a:t>
                      </a:r>
                      <a:r>
                        <a:rPr lang="fr-FR" sz="1500" b="0" u="none" strike="noStrike" spc="0" baseline="0" dirty="0" smtClean="0">
                          <a:solidFill>
                            <a:schemeClr val="tx1"/>
                          </a:solidFill>
                          <a:effectLst/>
                          <a:latin typeface="Franklin Gothic Demi" panose="020B0703020102020204" pitchFamily="34" charset="0"/>
                          <a:cs typeface="Arial" panose="020B0604020202020204" pitchFamily="34" charset="0"/>
                        </a:rPr>
                        <a:t> </a:t>
                      </a:r>
                      <a:r>
                        <a:rPr lang="fr-FR" sz="1500" b="0" u="none" strike="noStrike" spc="0" dirty="0" smtClean="0">
                          <a:solidFill>
                            <a:schemeClr val="tx1"/>
                          </a:solidFill>
                          <a:effectLst/>
                          <a:latin typeface="Franklin Gothic Demi" panose="020B0703020102020204" pitchFamily="34" charset="0"/>
                          <a:cs typeface="Arial" panose="020B0604020202020204" pitchFamily="34" charset="0"/>
                        </a:rPr>
                        <a:t>de la retraite</a:t>
                      </a:r>
                      <a:endParaRPr lang="fr-FR" sz="1500" b="0" u="none" strike="noStrike" spc="0" dirty="0">
                        <a:solidFill>
                          <a:schemeClr val="tx1"/>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B1D2DB"/>
                    </a:solidFill>
                  </a:tcPr>
                </a:tc>
                <a:tc hMerge="1">
                  <a:txBody>
                    <a:bodyPr/>
                    <a:lstStyle/>
                    <a:p>
                      <a:endParaRPr lang="en-US"/>
                    </a:p>
                  </a:txBody>
                  <a:tcPr/>
                </a:tc>
                <a:tc gridSpan="2">
                  <a:txBody>
                    <a:bodyPr/>
                    <a:lstStyle/>
                    <a:p>
                      <a:pPr algn="ctr" fontAlgn="ctr">
                        <a:lnSpc>
                          <a:spcPct val="80000"/>
                        </a:lnSpc>
                      </a:pPr>
                      <a:r>
                        <a:rPr lang="en-US" sz="1500" b="0" u="none" strike="noStrike" spc="0" dirty="0" err="1" smtClean="0">
                          <a:solidFill>
                            <a:schemeClr val="tx1"/>
                          </a:solidFill>
                          <a:effectLst/>
                          <a:latin typeface="Franklin Gothic Demi" panose="020B0703020102020204" pitchFamily="34" charset="0"/>
                          <a:cs typeface="Arial" panose="020B0604020202020204" pitchFamily="34" charset="0"/>
                        </a:rPr>
                        <a:t>Planification</a:t>
                      </a:r>
                      <a:r>
                        <a:rPr lang="en-US" sz="1500" b="0" u="none" strike="noStrike" spc="0" dirty="0" smtClean="0">
                          <a:solidFill>
                            <a:schemeClr val="tx1"/>
                          </a:solidFill>
                          <a:effectLst/>
                          <a:latin typeface="Franklin Gothic Demi" panose="020B0703020102020204" pitchFamily="34" charset="0"/>
                          <a:cs typeface="Arial" panose="020B0604020202020204" pitchFamily="34" charset="0"/>
                        </a:rPr>
                        <a:t> </a:t>
                      </a:r>
                      <a:r>
                        <a:rPr lang="en-US" sz="1500" b="0" u="none" strike="noStrike" spc="0" dirty="0" err="1" smtClean="0">
                          <a:solidFill>
                            <a:schemeClr val="tx1"/>
                          </a:solidFill>
                          <a:effectLst/>
                          <a:latin typeface="Franklin Gothic Demi" panose="020B0703020102020204" pitchFamily="34" charset="0"/>
                          <a:cs typeface="Arial" panose="020B0604020202020204" pitchFamily="34" charset="0"/>
                        </a:rPr>
                        <a:t>fiscale</a:t>
                      </a:r>
                      <a:endParaRPr lang="en-US" sz="1500" b="0" u="none" strike="noStrike" spc="0" dirty="0">
                        <a:solidFill>
                          <a:schemeClr val="tx1"/>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B1D2DB"/>
                    </a:solidFill>
                  </a:tcPr>
                </a:tc>
                <a:tc hMerge="1">
                  <a:txBody>
                    <a:bodyPr/>
                    <a:lstStyle/>
                    <a:p>
                      <a:endParaRPr lang="en-US"/>
                    </a:p>
                  </a:txBody>
                  <a:tcPr/>
                </a:tc>
                <a:tc gridSpan="2">
                  <a:txBody>
                    <a:bodyPr/>
                    <a:lstStyle/>
                    <a:p>
                      <a:pPr algn="ctr" fontAlgn="ctr">
                        <a:lnSpc>
                          <a:spcPct val="80000"/>
                        </a:lnSpc>
                      </a:pPr>
                      <a:r>
                        <a:rPr lang="en-US" sz="1500" b="0" u="none" strike="noStrike" spc="0" dirty="0" err="1" smtClean="0">
                          <a:solidFill>
                            <a:schemeClr val="tx1"/>
                          </a:solidFill>
                          <a:effectLst/>
                          <a:latin typeface="Franklin Gothic Demi" panose="020B0703020102020204" pitchFamily="34" charset="0"/>
                          <a:cs typeface="Arial" panose="020B0604020202020204" pitchFamily="34" charset="0"/>
                        </a:rPr>
                        <a:t>Planification</a:t>
                      </a:r>
                      <a:r>
                        <a:rPr lang="en-US" sz="1500" b="0" u="none" strike="noStrike" spc="0" dirty="0" smtClean="0">
                          <a:solidFill>
                            <a:schemeClr val="tx1"/>
                          </a:solidFill>
                          <a:effectLst/>
                          <a:latin typeface="Franklin Gothic Demi" panose="020B0703020102020204" pitchFamily="34" charset="0"/>
                          <a:cs typeface="Arial" panose="020B0604020202020204" pitchFamily="34" charset="0"/>
                        </a:rPr>
                        <a:t> de legs</a:t>
                      </a:r>
                      <a:endParaRPr lang="en-US" sz="1500" b="0" u="none" strike="noStrike" spc="0" dirty="0">
                        <a:solidFill>
                          <a:schemeClr val="tx1"/>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B1D2DB"/>
                    </a:solidFill>
                  </a:tcPr>
                </a:tc>
                <a:tc hMerge="1">
                  <a:txBody>
                    <a:bodyPr/>
                    <a:lstStyle/>
                    <a:p>
                      <a:endParaRPr lang="en-US"/>
                    </a:p>
                  </a:txBody>
                  <a:tcPr/>
                </a:tc>
              </a:tr>
              <a:tr h="228600">
                <a:tc>
                  <a:txBody>
                    <a:bodyPr/>
                    <a:lstStyle/>
                    <a:p>
                      <a:pPr algn="ctr" fontAlgn="ctr"/>
                      <a:r>
                        <a:rPr lang="en-US" sz="900" b="0" u="none" strike="noStrike" dirty="0" smtClean="0">
                          <a:effectLst/>
                          <a:latin typeface="Franklin Gothic Demi" panose="020B0703020102020204" pitchFamily="34" charset="0"/>
                          <a:cs typeface="Arial" panose="020B0604020202020204" pitchFamily="34" charset="0"/>
                        </a:rPr>
                        <a:t>SERVICE</a:t>
                      </a:r>
                    </a:p>
                  </a:txBody>
                  <a:tcPr marL="5156" marR="5156" marT="515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C0C0">
                        <a:alpha val="25098"/>
                      </a:srgbClr>
                    </a:solidFill>
                  </a:tcPr>
                </a:tc>
                <a:tc>
                  <a:txBody>
                    <a:bodyPr/>
                    <a:lstStyle/>
                    <a:p>
                      <a:pPr algn="ctr" fontAlgn="ctr"/>
                      <a:r>
                        <a:rPr lang="en-US" sz="900" b="0" i="0" u="none" strike="noStrike" dirty="0" smtClean="0">
                          <a:solidFill>
                            <a:schemeClr val="dk1"/>
                          </a:solidFill>
                          <a:effectLst/>
                          <a:latin typeface="Franklin Gothic Demi" panose="020B0703020102020204" pitchFamily="34" charset="0"/>
                          <a:cs typeface="Arial" panose="020B0604020202020204" pitchFamily="34" charset="0"/>
                        </a:rPr>
                        <a:t>STATUT</a:t>
                      </a:r>
                    </a:p>
                  </a:txBody>
                  <a:tcPr marL="5156" marR="5156" marT="515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C0C0">
                        <a:alpha val="25098"/>
                      </a:srgbClr>
                    </a:solidFill>
                  </a:tcPr>
                </a:tc>
                <a:tc>
                  <a:txBody>
                    <a:bodyPr/>
                    <a:lstStyle/>
                    <a:p>
                      <a:pPr algn="ctr" fontAlgn="ctr"/>
                      <a:r>
                        <a:rPr lang="en-US" sz="900" b="0" u="none" strike="noStrike" dirty="0" smtClean="0">
                          <a:effectLst/>
                          <a:latin typeface="Franklin Gothic Demi" panose="020B0703020102020204" pitchFamily="34" charset="0"/>
                          <a:cs typeface="Arial" panose="020B0604020202020204" pitchFamily="34" charset="0"/>
                        </a:rPr>
                        <a:t>SERVICE</a:t>
                      </a:r>
                      <a:endParaRPr lang="en-US" sz="900" b="0" i="0" u="none" strike="noStrike" dirty="0">
                        <a:solidFill>
                          <a:srgbClr val="000000"/>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C0C0">
                        <a:alpha val="25098"/>
                      </a:srgbClr>
                    </a:solidFill>
                  </a:tcPr>
                </a:tc>
                <a:tc>
                  <a:txBody>
                    <a:bodyPr/>
                    <a:lstStyle/>
                    <a:p>
                      <a:pPr algn="ctr" fontAlgn="ctr"/>
                      <a:r>
                        <a:rPr lang="en-US" sz="900" b="0" u="none" strike="noStrike" dirty="0" smtClean="0">
                          <a:effectLst/>
                          <a:latin typeface="Franklin Gothic Demi" panose="020B0703020102020204" pitchFamily="34" charset="0"/>
                          <a:cs typeface="Arial" panose="020B0604020202020204" pitchFamily="34" charset="0"/>
                        </a:rPr>
                        <a:t>STATUT</a:t>
                      </a:r>
                    </a:p>
                  </a:txBody>
                  <a:tcPr marL="5156" marR="5156" marT="515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C0C0">
                        <a:alpha val="25098"/>
                      </a:srgbClr>
                    </a:solidFill>
                  </a:tcPr>
                </a:tc>
                <a:tc>
                  <a:txBody>
                    <a:bodyPr/>
                    <a:lstStyle/>
                    <a:p>
                      <a:pPr algn="ctr" fontAlgn="ctr"/>
                      <a:r>
                        <a:rPr lang="en-US" sz="900" b="0" u="none" strike="noStrike" dirty="0" smtClean="0">
                          <a:effectLst/>
                          <a:latin typeface="Franklin Gothic Demi" panose="020B0703020102020204" pitchFamily="34" charset="0"/>
                          <a:cs typeface="Arial" panose="020B0604020202020204" pitchFamily="34" charset="0"/>
                        </a:rPr>
                        <a:t>SERVICE</a:t>
                      </a:r>
                      <a:endParaRPr lang="en-US" sz="900" b="0" i="0" u="none" strike="noStrike" dirty="0">
                        <a:solidFill>
                          <a:srgbClr val="000000"/>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C0C0">
                        <a:alpha val="25098"/>
                      </a:srgbClr>
                    </a:solidFill>
                  </a:tcPr>
                </a:tc>
                <a:tc>
                  <a:txBody>
                    <a:bodyPr/>
                    <a:lstStyle/>
                    <a:p>
                      <a:pPr algn="ctr" fontAlgn="ctr"/>
                      <a:r>
                        <a:rPr lang="en-US" sz="900" b="0" u="none" strike="noStrike" dirty="0" smtClean="0">
                          <a:effectLst/>
                          <a:latin typeface="Franklin Gothic Demi" panose="020B0703020102020204" pitchFamily="34" charset="0"/>
                          <a:cs typeface="Arial" panose="020B0604020202020204" pitchFamily="34" charset="0"/>
                        </a:rPr>
                        <a:t>DÉTAILS ET STATUT</a:t>
                      </a:r>
                    </a:p>
                  </a:txBody>
                  <a:tcPr marL="5156" marR="5156" marT="515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C0C0">
                        <a:alpha val="25098"/>
                      </a:srgbClr>
                    </a:solidFill>
                  </a:tcPr>
                </a:tc>
              </a:tr>
              <a:tr h="5334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00" b="0" u="none" strike="noStrike" dirty="0" smtClean="0">
                          <a:effectLst/>
                          <a:latin typeface="Franklin Gothic Demi" panose="020B0703020102020204" pitchFamily="34" charset="0"/>
                          <a:cs typeface="Arial" panose="020B0604020202020204" pitchFamily="34" charset="0"/>
                        </a:rPr>
                        <a:t>Établir les objectifs </a:t>
                      </a:r>
                    </a:p>
                    <a:p>
                      <a:pPr marL="0" marR="0" indent="0" algn="ctr" defTabSz="914400" rtl="0" eaLnBrk="1" fontAlgn="ctr" latinLnBrk="0" hangingPunct="1">
                        <a:lnSpc>
                          <a:spcPct val="100000"/>
                        </a:lnSpc>
                        <a:spcBef>
                          <a:spcPts val="0"/>
                        </a:spcBef>
                        <a:spcAft>
                          <a:spcPts val="0"/>
                        </a:spcAft>
                        <a:buClrTx/>
                        <a:buSzTx/>
                        <a:buFontTx/>
                        <a:buNone/>
                        <a:tabLst/>
                        <a:defRPr/>
                      </a:pPr>
                      <a:r>
                        <a:rPr lang="fr-FR" sz="1000" b="0" u="none" strike="noStrike" dirty="0" smtClean="0">
                          <a:effectLst/>
                          <a:latin typeface="Franklin Gothic Demi" panose="020B0703020102020204" pitchFamily="34" charset="0"/>
                          <a:cs typeface="Arial" panose="020B0604020202020204" pitchFamily="34" charset="0"/>
                        </a:rPr>
                        <a:t>et un plan financier</a:t>
                      </a: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900" b="0" i="0" u="none" strike="noStrike" dirty="0" smtClean="0">
                          <a:solidFill>
                            <a:srgbClr val="000000"/>
                          </a:solidFill>
                          <a:effectLst/>
                          <a:latin typeface="Franklin Gothic Book" panose="020B0503020102020204" pitchFamily="34" charset="0"/>
                          <a:cs typeface="Arial" panose="020B0604020202020204" pitchFamily="34" charset="0"/>
                        </a:rPr>
                        <a:t>Interrogatoire préalable </a:t>
                      </a:r>
                      <a:r>
                        <a:rPr lang="fr-FR" sz="900" b="0" i="0" u="none" strike="noStrike" smtClean="0">
                          <a:solidFill>
                            <a:srgbClr val="000000"/>
                          </a:solidFill>
                          <a:effectLst/>
                          <a:latin typeface="Franklin Gothic Book" panose="020B0503020102020204" pitchFamily="34" charset="0"/>
                          <a:cs typeface="Arial" panose="020B0604020202020204" pitchFamily="34" charset="0"/>
                        </a:rPr>
                        <a:t>le 15.02.2000 </a:t>
                      </a:r>
                      <a:endParaRPr lang="fr-FR" sz="900" b="0" i="0" u="none" strike="noStrike" dirty="0" smtClean="0">
                        <a:solidFill>
                          <a:srgbClr val="000000"/>
                        </a:solidFill>
                        <a:effectLst/>
                        <a:latin typeface="Franklin Gothic Book" panose="020B0503020102020204" pitchFamily="34" charset="0"/>
                        <a:cs typeface="Arial" panose="020B0604020202020204" pitchFamily="34" charset="0"/>
                      </a:endParaRPr>
                    </a:p>
                    <a:p>
                      <a:pPr algn="l" fontAlgn="ctr"/>
                      <a:r>
                        <a:rPr lang="fr-FR" sz="900" b="0" i="0" u="none" strike="noStrike" dirty="0" smtClean="0">
                          <a:solidFill>
                            <a:srgbClr val="000000"/>
                          </a:solidFill>
                          <a:effectLst/>
                          <a:latin typeface="Franklin Gothic Book" panose="020B0503020102020204" pitchFamily="34" charset="0"/>
                          <a:cs typeface="Arial" panose="020B0604020202020204" pitchFamily="34" charset="0"/>
                        </a:rPr>
                        <a:t>Examen semestriel</a:t>
                      </a: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u="none" strike="noStrike" dirty="0" err="1" smtClean="0">
                          <a:effectLst/>
                          <a:latin typeface="Franklin Gothic Demi" panose="020B0703020102020204" pitchFamily="34" charset="0"/>
                          <a:cs typeface="Arial" panose="020B0604020202020204" pitchFamily="34" charset="0"/>
                        </a:rPr>
                        <a:t>Réduction</a:t>
                      </a:r>
                      <a:r>
                        <a:rPr lang="en-US" sz="1000" b="0" u="none" strike="noStrike" dirty="0" smtClean="0">
                          <a:effectLst/>
                          <a:latin typeface="Franklin Gothic Demi" panose="020B0703020102020204" pitchFamily="34" charset="0"/>
                          <a:cs typeface="Arial" panose="020B0604020202020204" pitchFamily="34" charset="0"/>
                        </a:rPr>
                        <a:t> de </a:t>
                      </a:r>
                      <a:r>
                        <a:rPr lang="en-US" sz="1000" b="0" u="none" strike="noStrike" dirty="0" err="1" smtClean="0">
                          <a:effectLst/>
                          <a:latin typeface="Franklin Gothic Demi" panose="020B0703020102020204" pitchFamily="34" charset="0"/>
                          <a:cs typeface="Arial" panose="020B0604020202020204" pitchFamily="34" charset="0"/>
                        </a:rPr>
                        <a:t>l'impôt</a:t>
                      </a:r>
                      <a:endParaRPr lang="en-US" sz="1000" b="0" u="none" strike="noStrike" dirty="0">
                        <a:effectLst/>
                        <a:latin typeface="Franklin Gothic Demi" panose="020B07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900" u="none" strike="noStrike" dirty="0" smtClean="0">
                          <a:effectLst/>
                          <a:latin typeface="Franklin Gothic Book" panose="020B0503020102020204" pitchFamily="34" charset="0"/>
                          <a:cs typeface="Arial" panose="020B0604020202020204" pitchFamily="34" charset="0"/>
                        </a:rPr>
                        <a:t>Réduction de l'impôt </a:t>
                      </a:r>
                    </a:p>
                    <a:p>
                      <a:pPr algn="l" fontAlgn="ctr"/>
                      <a:r>
                        <a:rPr lang="fr-FR" sz="900" u="none" strike="noStrike" dirty="0" smtClean="0">
                          <a:effectLst/>
                          <a:latin typeface="Franklin Gothic Book" panose="020B0503020102020204" pitchFamily="34" charset="0"/>
                          <a:cs typeface="Arial" panose="020B0604020202020204" pitchFamily="34" charset="0"/>
                        </a:rPr>
                        <a:t>par l'intermédiaire de la société de portefeuille, depuis avril 2006</a:t>
                      </a:r>
                      <a:endParaRPr lang="fr-FR" sz="900" u="none" strike="noStrike" dirty="0">
                        <a:effectLst/>
                        <a:latin typeface="Franklin Gothic Book" panose="020B05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u="none" strike="noStrike" dirty="0" smtClean="0">
                          <a:effectLst/>
                          <a:latin typeface="Franklin Gothic Demi" panose="020B0703020102020204" pitchFamily="34" charset="0"/>
                          <a:cs typeface="Arial" panose="020B0604020202020204" pitchFamily="34" charset="0"/>
                        </a:rPr>
                        <a:t>Assurance-vie</a:t>
                      </a:r>
                      <a:endParaRPr lang="en-US" sz="1000" b="0" u="none" strike="noStrike" dirty="0">
                        <a:effectLst/>
                        <a:latin typeface="Franklin Gothic Demi" panose="020B07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900" b="0" i="0" u="none" strike="noStrike" dirty="0" smtClean="0">
                          <a:solidFill>
                            <a:srgbClr val="000000"/>
                          </a:solidFill>
                          <a:effectLst/>
                          <a:latin typeface="Franklin Gothic Book" panose="020B0503020102020204" pitchFamily="34" charset="0"/>
                          <a:cs typeface="Arial" panose="020B0604020202020204" pitchFamily="34" charset="0"/>
                        </a:rPr>
                        <a:t>Assurance-vie entière pour les deux – </a:t>
                      </a:r>
                      <a:r>
                        <a:rPr lang="fr-FR" sz="900" b="0" i="0" u="none" strike="noStrike" baseline="0" dirty="0" smtClean="0">
                          <a:solidFill>
                            <a:srgbClr val="000000"/>
                          </a:solidFill>
                          <a:effectLst/>
                          <a:latin typeface="Franklin Gothic Book" panose="020B0503020102020204" pitchFamily="34" charset="0"/>
                          <a:cs typeface="Arial" panose="020B0604020202020204" pitchFamily="34" charset="0"/>
                        </a:rPr>
                        <a:t> </a:t>
                      </a:r>
                      <a:r>
                        <a:rPr lang="fr-FR" sz="900" b="0" i="0" u="none" strike="noStrike" dirty="0" smtClean="0">
                          <a:solidFill>
                            <a:srgbClr val="000000"/>
                          </a:solidFill>
                          <a:effectLst/>
                          <a:latin typeface="Franklin Gothic Book" panose="020B0503020102020204" pitchFamily="34" charset="0"/>
                          <a:cs typeface="Arial" panose="020B0604020202020204" pitchFamily="34" charset="0"/>
                        </a:rPr>
                        <a:t>500 k$ en date </a:t>
                      </a:r>
                      <a:r>
                        <a:rPr lang="fr-FR" sz="900" b="0" i="0" u="none" strike="noStrike" smtClean="0">
                          <a:solidFill>
                            <a:srgbClr val="000000"/>
                          </a:solidFill>
                          <a:effectLst/>
                          <a:latin typeface="Franklin Gothic Book" panose="020B0503020102020204" pitchFamily="34" charset="0"/>
                          <a:cs typeface="Arial" panose="020B0604020202020204" pitchFamily="34" charset="0"/>
                        </a:rPr>
                        <a:t>du 15.03.2000</a:t>
                      </a:r>
                      <a:endParaRPr lang="fr-FR" sz="900" b="0" i="0" u="none" strike="noStrike" dirty="0" smtClean="0">
                        <a:solidFill>
                          <a:srgbClr val="000000"/>
                        </a:solidFill>
                        <a:effectLst/>
                        <a:latin typeface="Franklin Gothic Book" panose="020B05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r>
              <a:tr h="31349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dirty="0" smtClean="0">
                          <a:solidFill>
                            <a:srgbClr val="000000"/>
                          </a:solidFill>
                          <a:effectLst/>
                          <a:latin typeface="Franklin Gothic Demi" panose="020B0703020102020204" pitchFamily="34" charset="0"/>
                          <a:cs typeface="Arial" panose="020B0604020202020204" pitchFamily="34" charset="0"/>
                        </a:rPr>
                        <a:t>Analyse du prêt hypothécaire </a:t>
                      </a:r>
                      <a:br>
                        <a:rPr lang="fr-FR" sz="1000" b="0" i="0" u="none" strike="noStrike" dirty="0" smtClean="0">
                          <a:solidFill>
                            <a:srgbClr val="000000"/>
                          </a:solidFill>
                          <a:effectLst/>
                          <a:latin typeface="Franklin Gothic Demi" panose="020B0703020102020204" pitchFamily="34" charset="0"/>
                          <a:cs typeface="Arial" panose="020B0604020202020204" pitchFamily="34" charset="0"/>
                        </a:rPr>
                      </a:br>
                      <a:r>
                        <a:rPr lang="fr-FR" sz="1000" b="0" i="0" u="none" strike="noStrike" dirty="0" smtClean="0">
                          <a:solidFill>
                            <a:srgbClr val="000000"/>
                          </a:solidFill>
                          <a:effectLst/>
                          <a:latin typeface="Franklin Gothic Demi" panose="020B0703020102020204" pitchFamily="34" charset="0"/>
                          <a:cs typeface="Arial" panose="020B0604020202020204" pitchFamily="34" charset="0"/>
                        </a:rPr>
                        <a:t>et autres dettes</a:t>
                      </a: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900" b="0" i="0" u="none" strike="noStrike" dirty="0" smtClean="0">
                          <a:solidFill>
                            <a:srgbClr val="000000"/>
                          </a:solidFill>
                          <a:effectLst/>
                          <a:latin typeface="Franklin Gothic Book" panose="020B0503020102020204" pitchFamily="34" charset="0"/>
                          <a:cs typeface="Arial" panose="020B0604020202020204" pitchFamily="34" charset="0"/>
                        </a:rPr>
                        <a:t>Remboursement du prêt hypothécaire d'ici 2025</a:t>
                      </a: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00" b="0" u="none" strike="noStrike" dirty="0" smtClean="0">
                          <a:effectLst/>
                          <a:latin typeface="Franklin Gothic Demi" panose="020B0703020102020204" pitchFamily="34" charset="0"/>
                          <a:cs typeface="Arial" panose="020B0604020202020204" pitchFamily="34" charset="0"/>
                        </a:rPr>
                        <a:t>Efforts de coordination </a:t>
                      </a:r>
                      <a:br>
                        <a:rPr lang="fr-FR" sz="1000" b="0" u="none" strike="noStrike" dirty="0" smtClean="0">
                          <a:effectLst/>
                          <a:latin typeface="Franklin Gothic Demi" panose="020B0703020102020204" pitchFamily="34" charset="0"/>
                          <a:cs typeface="Arial" panose="020B0604020202020204" pitchFamily="34" charset="0"/>
                        </a:rPr>
                      </a:br>
                      <a:r>
                        <a:rPr lang="fr-FR" sz="1000" b="0" u="none" strike="noStrike" dirty="0" smtClean="0">
                          <a:effectLst/>
                          <a:latin typeface="Franklin Gothic Demi" panose="020B0703020102020204" pitchFamily="34" charset="0"/>
                          <a:cs typeface="Arial" panose="020B0604020202020204" pitchFamily="34" charset="0"/>
                        </a:rPr>
                        <a:t>entourant </a:t>
                      </a:r>
                      <a:br>
                        <a:rPr lang="fr-FR" sz="1000" b="0" u="none" strike="noStrike" dirty="0" smtClean="0">
                          <a:effectLst/>
                          <a:latin typeface="Franklin Gothic Demi" panose="020B0703020102020204" pitchFamily="34" charset="0"/>
                          <a:cs typeface="Arial" panose="020B0604020202020204" pitchFamily="34" charset="0"/>
                        </a:rPr>
                      </a:br>
                      <a:r>
                        <a:rPr lang="fr-FR" sz="1000" b="0" u="none" strike="noStrike" dirty="0" smtClean="0">
                          <a:effectLst/>
                          <a:latin typeface="Franklin Gothic Demi" panose="020B0703020102020204" pitchFamily="34" charset="0"/>
                          <a:cs typeface="Arial" panose="020B0604020202020204" pitchFamily="34" charset="0"/>
                        </a:rPr>
                        <a:t>la déclaration </a:t>
                      </a:r>
                      <a:br>
                        <a:rPr lang="fr-FR" sz="1000" b="0" u="none" strike="noStrike" dirty="0" smtClean="0">
                          <a:effectLst/>
                          <a:latin typeface="Franklin Gothic Demi" panose="020B0703020102020204" pitchFamily="34" charset="0"/>
                          <a:cs typeface="Arial" panose="020B0604020202020204" pitchFamily="34" charset="0"/>
                        </a:rPr>
                      </a:br>
                      <a:r>
                        <a:rPr lang="fr-FR" sz="1000" b="0" u="none" strike="noStrike" dirty="0" smtClean="0">
                          <a:effectLst/>
                          <a:latin typeface="Franklin Gothic Demi" panose="020B0703020102020204" pitchFamily="34" charset="0"/>
                          <a:cs typeface="Arial" panose="020B0604020202020204" pitchFamily="34" charset="0"/>
                        </a:rPr>
                        <a:t>de revenus </a:t>
                      </a: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900" u="none" strike="noStrike" dirty="0" smtClean="0">
                          <a:effectLst/>
                          <a:latin typeface="Franklin Gothic Book" panose="020B0503020102020204" pitchFamily="34" charset="0"/>
                          <a:cs typeface="Arial" panose="020B0604020202020204" pitchFamily="34" charset="0"/>
                        </a:rPr>
                        <a:t>Déclaration conjointe produite par le comptable, Jean Joubert, depuis avril 2006</a:t>
                      </a: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u="none" strike="noStrike" dirty="0" smtClean="0">
                          <a:effectLst/>
                          <a:latin typeface="Franklin Gothic Demi" panose="020B0703020102020204" pitchFamily="34" charset="0"/>
                          <a:cs typeface="Arial" panose="020B0604020202020204" pitchFamily="34" charset="0"/>
                        </a:rPr>
                        <a:t>Maladies graves et </a:t>
                      </a:r>
                      <a:r>
                        <a:rPr lang="en-US" sz="1000" b="0" u="none" strike="noStrike" dirty="0" err="1" smtClean="0">
                          <a:effectLst/>
                          <a:latin typeface="Franklin Gothic Demi" panose="020B0703020102020204" pitchFamily="34" charset="0"/>
                          <a:cs typeface="Arial" panose="020B0604020202020204" pitchFamily="34" charset="0"/>
                        </a:rPr>
                        <a:t>invalidité</a:t>
                      </a:r>
                      <a:endParaRPr lang="en-US" sz="1000" b="0" u="none" strike="noStrike" dirty="0">
                        <a:effectLst/>
                        <a:latin typeface="Franklin Gothic Demi" panose="020B07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900" b="0" i="0" u="none" strike="noStrike" dirty="0" smtClean="0">
                          <a:solidFill>
                            <a:srgbClr val="000000"/>
                          </a:solidFill>
                          <a:effectLst/>
                          <a:latin typeface="Franklin Gothic Book" panose="020B0503020102020204" pitchFamily="34" charset="0"/>
                          <a:cs typeface="Arial" panose="020B0604020202020204" pitchFamily="34" charset="0"/>
                        </a:rPr>
                        <a:t>Protection hypothécaire établie </a:t>
                      </a:r>
                      <a:r>
                        <a:rPr lang="fr-FR" sz="900" b="0" i="0" u="none" strike="noStrike" smtClean="0">
                          <a:solidFill>
                            <a:srgbClr val="000000"/>
                          </a:solidFill>
                          <a:effectLst/>
                          <a:latin typeface="Franklin Gothic Book" panose="020B0503020102020204" pitchFamily="34" charset="0"/>
                          <a:cs typeface="Arial" panose="020B0604020202020204" pitchFamily="34" charset="0"/>
                        </a:rPr>
                        <a:t>le 10.04.2000</a:t>
                      </a:r>
                      <a:endParaRPr lang="fr-FR" sz="900" b="0" i="0" u="none" strike="noStrike" dirty="0" smtClean="0">
                        <a:solidFill>
                          <a:srgbClr val="000000"/>
                        </a:solidFill>
                        <a:effectLst/>
                        <a:latin typeface="Franklin Gothic Book" panose="020B05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r>
              <a:tr h="43726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dirty="0" err="1" smtClean="0">
                          <a:solidFill>
                            <a:srgbClr val="000000"/>
                          </a:solidFill>
                          <a:effectLst/>
                          <a:latin typeface="Franklin Gothic Demi" panose="020B0703020102020204" pitchFamily="34" charset="0"/>
                          <a:cs typeface="Arial" panose="020B0604020202020204" pitchFamily="34" charset="0"/>
                        </a:rPr>
                        <a:t>Planification</a:t>
                      </a:r>
                      <a:r>
                        <a:rPr lang="en-US" sz="1000" b="0" i="0" u="none" strike="noStrike" dirty="0" smtClean="0">
                          <a:solidFill>
                            <a:srgbClr val="000000"/>
                          </a:solidFill>
                          <a:effectLst/>
                          <a:latin typeface="Franklin Gothic Demi" panose="020B0703020102020204" pitchFamily="34" charset="0"/>
                          <a:cs typeface="Arial" panose="020B0604020202020204" pitchFamily="34" charset="0"/>
                        </a:rPr>
                        <a:t> </a:t>
                      </a:r>
                      <a:br>
                        <a:rPr lang="en-US" sz="1000" b="0" i="0" u="none" strike="noStrike" dirty="0" smtClean="0">
                          <a:solidFill>
                            <a:srgbClr val="000000"/>
                          </a:solidFill>
                          <a:effectLst/>
                          <a:latin typeface="Franklin Gothic Demi" panose="020B0703020102020204" pitchFamily="34" charset="0"/>
                          <a:cs typeface="Arial" panose="020B0604020202020204" pitchFamily="34" charset="0"/>
                        </a:rPr>
                      </a:br>
                      <a:r>
                        <a:rPr lang="en-US" sz="1000" b="0" i="0" u="none" strike="noStrike" dirty="0" smtClean="0">
                          <a:solidFill>
                            <a:srgbClr val="000000"/>
                          </a:solidFill>
                          <a:effectLst/>
                          <a:latin typeface="Franklin Gothic Demi" panose="020B0703020102020204" pitchFamily="34" charset="0"/>
                          <a:cs typeface="Arial" panose="020B0604020202020204" pitchFamily="34" charset="0"/>
                        </a:rPr>
                        <a:t>de la </a:t>
                      </a:r>
                      <a:r>
                        <a:rPr lang="en-US" sz="1000" b="0" i="0" u="none" strike="noStrike" dirty="0" err="1" smtClean="0">
                          <a:solidFill>
                            <a:srgbClr val="000000"/>
                          </a:solidFill>
                          <a:effectLst/>
                          <a:latin typeface="Franklin Gothic Demi" panose="020B0703020102020204" pitchFamily="34" charset="0"/>
                          <a:cs typeface="Arial" panose="020B0604020202020204" pitchFamily="34" charset="0"/>
                        </a:rPr>
                        <a:t>retraite</a:t>
                      </a:r>
                      <a:endParaRPr lang="en-US" sz="1000" b="0" i="0" u="none" strike="noStrike" dirty="0" smtClean="0">
                        <a:solidFill>
                          <a:srgbClr val="000000"/>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l" fontAlgn="ctr"/>
                      <a:r>
                        <a:rPr lang="fr-FR" sz="900" u="none" strike="noStrike" dirty="0" smtClean="0">
                          <a:effectLst/>
                          <a:latin typeface="Franklin Gothic Book" panose="020B0503020102020204" pitchFamily="34" charset="0"/>
                          <a:cs typeface="Arial" panose="020B0604020202020204" pitchFamily="34" charset="0"/>
                        </a:rPr>
                        <a:t>Plan de retraite et </a:t>
                      </a:r>
                    </a:p>
                    <a:p>
                      <a:pPr algn="l" fontAlgn="ctr"/>
                      <a:r>
                        <a:rPr lang="fr-FR" sz="900" u="none" strike="noStrike" dirty="0" smtClean="0">
                          <a:effectLst/>
                          <a:latin typeface="Franklin Gothic Book" panose="020B0503020102020204" pitchFamily="34" charset="0"/>
                          <a:cs typeface="Arial" panose="020B0604020202020204" pitchFamily="34" charset="0"/>
                        </a:rPr>
                        <a:t>prévisions des revenus </a:t>
                      </a:r>
                    </a:p>
                    <a:p>
                      <a:pPr algn="l" fontAlgn="ctr"/>
                      <a:r>
                        <a:rPr lang="fr-FR" sz="900" u="none" strike="noStrike" dirty="0" smtClean="0">
                          <a:effectLst/>
                          <a:latin typeface="Franklin Gothic Book" panose="020B0503020102020204" pitchFamily="34" charset="0"/>
                          <a:cs typeface="Arial" panose="020B0604020202020204" pitchFamily="34" charset="0"/>
                        </a:rPr>
                        <a:t>élaborés </a:t>
                      </a:r>
                      <a:r>
                        <a:rPr lang="fr-FR" sz="900" u="none" strike="noStrike" smtClean="0">
                          <a:effectLst/>
                          <a:latin typeface="Franklin Gothic Book" panose="020B0503020102020204" pitchFamily="34" charset="0"/>
                          <a:cs typeface="Arial" panose="020B0604020202020204" pitchFamily="34" charset="0"/>
                        </a:rPr>
                        <a:t>le 03.07.2013</a:t>
                      </a:r>
                      <a:endParaRPr lang="fr-FR" sz="900" u="none" strike="noStrike" dirty="0">
                        <a:effectLst/>
                        <a:latin typeface="Franklin Gothic Book" panose="020B05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u="none" strike="noStrike" dirty="0" err="1" smtClean="0">
                          <a:effectLst/>
                          <a:latin typeface="Franklin Gothic Demi" panose="020B0703020102020204" pitchFamily="34" charset="0"/>
                          <a:cs typeface="Arial" panose="020B0604020202020204" pitchFamily="34" charset="0"/>
                        </a:rPr>
                        <a:t>Optimisation</a:t>
                      </a:r>
                      <a:r>
                        <a:rPr lang="en-US" sz="1000" b="0" u="none" strike="noStrike" dirty="0" smtClean="0">
                          <a:effectLst/>
                          <a:latin typeface="Franklin Gothic Demi" panose="020B0703020102020204" pitchFamily="34" charset="0"/>
                          <a:cs typeface="Arial" panose="020B0604020202020204" pitchFamily="34" charset="0"/>
                        </a:rPr>
                        <a:t> </a:t>
                      </a:r>
                      <a:r>
                        <a:rPr lang="en-US" sz="1000" b="0" u="none" strike="noStrike" dirty="0" err="1" smtClean="0">
                          <a:effectLst/>
                          <a:latin typeface="Franklin Gothic Demi" panose="020B0703020102020204" pitchFamily="34" charset="0"/>
                          <a:cs typeface="Arial" panose="020B0604020202020204" pitchFamily="34" charset="0"/>
                        </a:rPr>
                        <a:t>fiscale</a:t>
                      </a:r>
                      <a:r>
                        <a:rPr lang="en-US" sz="1000" b="0" u="none" strike="noStrike" dirty="0" smtClean="0">
                          <a:effectLst/>
                          <a:latin typeface="Franklin Gothic Demi" panose="020B0703020102020204" pitchFamily="34" charset="0"/>
                          <a:cs typeface="Arial" panose="020B0604020202020204" pitchFamily="34" charset="0"/>
                        </a:rPr>
                        <a:t> </a:t>
                      </a: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900" b="0" i="0" u="none" strike="noStrike" dirty="0" smtClean="0">
                          <a:solidFill>
                            <a:srgbClr val="000000"/>
                          </a:solidFill>
                          <a:effectLst/>
                          <a:latin typeface="Franklin Gothic Book" panose="020B0503020102020204" pitchFamily="34" charset="0"/>
                          <a:cs typeface="Arial" panose="020B0604020202020204" pitchFamily="34" charset="0"/>
                        </a:rPr>
                        <a:t>Compte non enregistré investi dans la Catégorie </a:t>
                      </a:r>
                      <a:br>
                        <a:rPr lang="fr-FR" sz="900" b="0" i="0" u="none" strike="noStrike" dirty="0" smtClean="0">
                          <a:solidFill>
                            <a:srgbClr val="000000"/>
                          </a:solidFill>
                          <a:effectLst/>
                          <a:latin typeface="Franklin Gothic Book" panose="020B0503020102020204" pitchFamily="34" charset="0"/>
                          <a:cs typeface="Arial" panose="020B0604020202020204" pitchFamily="34" charset="0"/>
                        </a:rPr>
                      </a:br>
                      <a:r>
                        <a:rPr lang="fr-FR" sz="900" b="0" i="0" u="none" strike="noStrike" dirty="0" smtClean="0">
                          <a:solidFill>
                            <a:srgbClr val="000000"/>
                          </a:solidFill>
                          <a:effectLst/>
                          <a:latin typeface="Franklin Gothic Book" panose="020B0503020102020204" pitchFamily="34" charset="0"/>
                          <a:cs typeface="Arial" panose="020B0604020202020204" pitchFamily="34" charset="0"/>
                        </a:rPr>
                        <a:t>de société </a:t>
                      </a: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u="none" strike="noStrike" dirty="0" smtClean="0">
                          <a:effectLst/>
                          <a:latin typeface="Franklin Gothic Demi" panose="020B0703020102020204" pitchFamily="34" charset="0"/>
                          <a:cs typeface="Arial" panose="020B0604020202020204" pitchFamily="34" charset="0"/>
                        </a:rPr>
                        <a:t>Testament et procuration</a:t>
                      </a:r>
                      <a:endParaRPr lang="en-US" sz="1000" b="0" u="none" strike="noStrike" dirty="0">
                        <a:effectLst/>
                        <a:latin typeface="Franklin Gothic Demi" panose="020B07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900" u="none" strike="noStrike" dirty="0" smtClean="0">
                          <a:effectLst/>
                          <a:latin typeface="Franklin Gothic Book" panose="020B0503020102020204" pitchFamily="34" charset="0"/>
                          <a:cs typeface="Arial" panose="020B0604020202020204" pitchFamily="34" charset="0"/>
                        </a:rPr>
                        <a:t>Complété par le cabinet comptable Tremblay Séguin</a:t>
                      </a:r>
                      <a:r>
                        <a:rPr lang="fr-FR" sz="900" u="none" strike="noStrike" baseline="0" dirty="0" smtClean="0">
                          <a:effectLst/>
                          <a:latin typeface="Franklin Gothic Book" panose="020B0503020102020204" pitchFamily="34" charset="0"/>
                          <a:cs typeface="Arial" panose="020B0604020202020204" pitchFamily="34" charset="0"/>
                        </a:rPr>
                        <a:t> </a:t>
                      </a:r>
                      <a:r>
                        <a:rPr lang="fr-FR" sz="900" u="none" strike="noStrike" smtClean="0">
                          <a:effectLst/>
                          <a:latin typeface="Franklin Gothic Book" panose="020B0503020102020204" pitchFamily="34" charset="0"/>
                          <a:cs typeface="Arial" panose="020B0604020202020204" pitchFamily="34" charset="0"/>
                        </a:rPr>
                        <a:t>– 06.04.2009</a:t>
                      </a:r>
                      <a:endParaRPr lang="fr-FR" sz="900" u="none" strike="noStrike" dirty="0" smtClean="0">
                        <a:effectLst/>
                        <a:latin typeface="Franklin Gothic Book" panose="020B05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r>
              <a:tr h="414241">
                <a:tc>
                  <a:txBody>
                    <a:bodyPr/>
                    <a:lstStyle/>
                    <a:p>
                      <a:pPr algn="ctr" fontAlgn="ctr"/>
                      <a:r>
                        <a:rPr lang="en-US" sz="1000" b="0" u="none" strike="noStrike" dirty="0" err="1" smtClean="0">
                          <a:effectLst/>
                          <a:latin typeface="Franklin Gothic Demi" panose="020B0703020102020204" pitchFamily="34" charset="0"/>
                          <a:cs typeface="Arial" panose="020B0604020202020204" pitchFamily="34" charset="0"/>
                        </a:rPr>
                        <a:t>Prévisions</a:t>
                      </a:r>
                      <a:r>
                        <a:rPr lang="en-US" sz="1000" b="0" u="none" strike="noStrike" dirty="0" smtClean="0">
                          <a:effectLst/>
                          <a:latin typeface="Franklin Gothic Demi" panose="020B0703020102020204" pitchFamily="34" charset="0"/>
                          <a:cs typeface="Arial" panose="020B0604020202020204" pitchFamily="34" charset="0"/>
                        </a:rPr>
                        <a:t> des </a:t>
                      </a:r>
                      <a:r>
                        <a:rPr lang="en-US" sz="1000" b="0" u="none" strike="noStrike" dirty="0" err="1" smtClean="0">
                          <a:effectLst/>
                          <a:latin typeface="Franklin Gothic Demi" panose="020B0703020102020204" pitchFamily="34" charset="0"/>
                          <a:cs typeface="Arial" panose="020B0604020202020204" pitchFamily="34" charset="0"/>
                        </a:rPr>
                        <a:t>revenus</a:t>
                      </a:r>
                      <a:endParaRPr lang="en-US" sz="1000" b="0" u="none" strike="noStrike" dirty="0" smtClean="0">
                        <a:effectLst/>
                        <a:latin typeface="Franklin Gothic Demi" panose="020B07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5156" marR="5156" marT="5156" marB="0" anchor="ctr">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b="0" u="none" strike="noStrike" dirty="0" err="1" smtClean="0">
                          <a:effectLst/>
                          <a:latin typeface="Franklin Gothic Demi" panose="020B0703020102020204" pitchFamily="34" charset="0"/>
                          <a:cs typeface="Arial" panose="020B0604020202020204" pitchFamily="34" charset="0"/>
                        </a:rPr>
                        <a:t>Planification</a:t>
                      </a:r>
                      <a:r>
                        <a:rPr lang="en-US" sz="1000" b="0" u="none" strike="noStrike" dirty="0" smtClean="0">
                          <a:effectLst/>
                          <a:latin typeface="Franklin Gothic Demi" panose="020B0703020102020204" pitchFamily="34" charset="0"/>
                          <a:cs typeface="Arial" panose="020B0604020202020204" pitchFamily="34" charset="0"/>
                        </a:rPr>
                        <a:t> </a:t>
                      </a:r>
                      <a:r>
                        <a:rPr lang="en-US" sz="1000" b="0" u="none" strike="noStrike" dirty="0" err="1" smtClean="0">
                          <a:effectLst/>
                          <a:latin typeface="Franklin Gothic Demi" panose="020B0703020102020204" pitchFamily="34" charset="0"/>
                          <a:cs typeface="Arial" panose="020B0604020202020204" pitchFamily="34" charset="0"/>
                        </a:rPr>
                        <a:t>fiscale</a:t>
                      </a:r>
                      <a:r>
                        <a:rPr lang="en-US" sz="1000" b="0" u="none" strike="noStrike" dirty="0" smtClean="0">
                          <a:effectLst/>
                          <a:latin typeface="Franklin Gothic Demi" panose="020B0703020102020204" pitchFamily="34" charset="0"/>
                          <a:cs typeface="Arial" panose="020B0604020202020204" pitchFamily="34" charset="0"/>
                        </a:rPr>
                        <a:t> pour </a:t>
                      </a:r>
                      <a:r>
                        <a:rPr lang="en-US" sz="1000" b="0" u="none" strike="noStrike" dirty="0" err="1" smtClean="0">
                          <a:effectLst/>
                          <a:latin typeface="Franklin Gothic Demi" panose="020B0703020102020204" pitchFamily="34" charset="0"/>
                          <a:cs typeface="Arial" panose="020B0604020202020204" pitchFamily="34" charset="0"/>
                        </a:rPr>
                        <a:t>entreprises</a:t>
                      </a:r>
                      <a:endParaRPr lang="en-US" sz="1000" b="0" u="none" strike="noStrike" dirty="0">
                        <a:effectLst/>
                        <a:latin typeface="Franklin Gothic Demi" panose="020B07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900" u="none" strike="noStrike" dirty="0" smtClean="0">
                          <a:effectLst/>
                          <a:latin typeface="Franklin Gothic Book" panose="020B0503020102020204" pitchFamily="34" charset="0"/>
                          <a:cs typeface="Arial" panose="020B0604020202020204" pitchFamily="34" charset="0"/>
                        </a:rPr>
                        <a:t>Déclaration de revenus produite par le comptable, Jean Joubert, depuis avril 2006</a:t>
                      </a:r>
                      <a:endParaRPr lang="fr-FR" sz="900" u="none" strike="noStrike" dirty="0">
                        <a:effectLst/>
                        <a:latin typeface="Franklin Gothic Book" panose="020B05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00" b="0" u="none" strike="noStrike" dirty="0" smtClean="0">
                          <a:effectLst/>
                          <a:latin typeface="Franklin Gothic Demi" panose="020B0703020102020204" pitchFamily="34" charset="0"/>
                          <a:cs typeface="Arial" panose="020B0604020202020204" pitchFamily="34" charset="0"/>
                        </a:rPr>
                        <a:t>Planification de la succession d'entreprise</a:t>
                      </a:r>
                      <a:endParaRPr lang="fr-FR" sz="1000" b="0" u="none" strike="noStrike" dirty="0">
                        <a:effectLst/>
                        <a:latin typeface="Franklin Gothic Demi" panose="020B07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900" u="none" strike="noStrike" dirty="0" err="1" smtClean="0">
                          <a:effectLst/>
                          <a:latin typeface="Franklin Gothic Book" panose="020B0503020102020204" pitchFamily="34" charset="0"/>
                          <a:cs typeface="Arial" panose="020B0604020202020204" pitchFamily="34" charset="0"/>
                        </a:rPr>
                        <a:t>Élaborée</a:t>
                      </a:r>
                      <a:r>
                        <a:rPr lang="en-US" sz="900" u="none" strike="noStrike" dirty="0" smtClean="0">
                          <a:effectLst/>
                          <a:latin typeface="Franklin Gothic Book" panose="020B0503020102020204" pitchFamily="34" charset="0"/>
                          <a:cs typeface="Arial" panose="020B0604020202020204" pitchFamily="34" charset="0"/>
                        </a:rPr>
                        <a:t> </a:t>
                      </a:r>
                      <a:r>
                        <a:rPr lang="en-US" sz="900" u="none" strike="noStrike" smtClean="0">
                          <a:effectLst/>
                          <a:latin typeface="Franklin Gothic Book" panose="020B0503020102020204" pitchFamily="34" charset="0"/>
                          <a:cs typeface="Arial" panose="020B0604020202020204" pitchFamily="34" charset="0"/>
                        </a:rPr>
                        <a:t>le 15.09.2010</a:t>
                      </a:r>
                      <a:endParaRPr lang="en-US" sz="900" u="none" strike="noStrike" dirty="0">
                        <a:effectLst/>
                        <a:latin typeface="Franklin Gothic Book" panose="020B05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r>
              <a:tr h="493368">
                <a:tc>
                  <a:txBody>
                    <a:bodyPr/>
                    <a:lstStyle/>
                    <a:p>
                      <a:pPr algn="ctr" fontAlgn="ctr"/>
                      <a:r>
                        <a:rPr lang="en-US" sz="1000" b="0" i="0" u="none" strike="noStrike" dirty="0" smtClean="0">
                          <a:solidFill>
                            <a:srgbClr val="000000"/>
                          </a:solidFill>
                          <a:effectLst/>
                          <a:latin typeface="Franklin Gothic Demi" panose="020B0703020102020204" pitchFamily="34" charset="0"/>
                          <a:cs typeface="Arial" panose="020B0604020202020204" pitchFamily="34" charset="0"/>
                        </a:rPr>
                        <a:t>Services et communication</a:t>
                      </a: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900" b="0" i="0" u="none" strike="noStrike" dirty="0" smtClean="0">
                          <a:solidFill>
                            <a:srgbClr val="000000"/>
                          </a:solidFill>
                          <a:effectLst/>
                          <a:latin typeface="Franklin Gothic Book" panose="020B0503020102020204" pitchFamily="34" charset="0"/>
                          <a:cs typeface="Arial" panose="020B0604020202020204" pitchFamily="34" charset="0"/>
                        </a:rPr>
                        <a:t>Convention de services créée </a:t>
                      </a:r>
                      <a:r>
                        <a:rPr lang="fr-FR" sz="900" b="0" i="0" u="none" strike="noStrike" smtClean="0">
                          <a:solidFill>
                            <a:srgbClr val="000000"/>
                          </a:solidFill>
                          <a:effectLst/>
                          <a:latin typeface="Franklin Gothic Book" panose="020B0503020102020204" pitchFamily="34" charset="0"/>
                          <a:cs typeface="Arial" panose="020B0604020202020204" pitchFamily="34" charset="0"/>
                        </a:rPr>
                        <a:t>le 17.02.2012</a:t>
                      </a:r>
                      <a:endParaRPr lang="fr-FR" sz="900" b="0" i="0" u="none" strike="noStrike" dirty="0" smtClean="0">
                        <a:solidFill>
                          <a:srgbClr val="000000"/>
                        </a:solidFill>
                        <a:effectLst/>
                        <a:latin typeface="Franklin Gothic Book" panose="020B05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dirty="0">
                        <a:solidFill>
                          <a:srgbClr val="000000"/>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Franklin Gothic Book" panose="020B05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smtClean="0">
                          <a:solidFill>
                            <a:srgbClr val="000000"/>
                          </a:solidFill>
                          <a:effectLst/>
                          <a:latin typeface="Franklin Gothic Demi" panose="020B0703020102020204" pitchFamily="34" charset="0"/>
                          <a:cs typeface="Arial" panose="020B0604020202020204" pitchFamily="34" charset="0"/>
                        </a:rPr>
                        <a:t>Protection </a:t>
                      </a:r>
                      <a:r>
                        <a:rPr lang="en-US" sz="1000" b="0" i="0" u="none" strike="noStrike" dirty="0" err="1" smtClean="0">
                          <a:solidFill>
                            <a:srgbClr val="000000"/>
                          </a:solidFill>
                          <a:effectLst/>
                          <a:latin typeface="Franklin Gothic Demi" panose="020B0703020102020204" pitchFamily="34" charset="0"/>
                          <a:cs typeface="Arial" panose="020B0604020202020204" pitchFamily="34" charset="0"/>
                        </a:rPr>
                        <a:t>contre</a:t>
                      </a:r>
                      <a:r>
                        <a:rPr lang="en-US" sz="1000" b="0" i="0" u="none" strike="noStrike" dirty="0" smtClean="0">
                          <a:solidFill>
                            <a:srgbClr val="000000"/>
                          </a:solidFill>
                          <a:effectLst/>
                          <a:latin typeface="Franklin Gothic Demi" panose="020B0703020102020204" pitchFamily="34" charset="0"/>
                          <a:cs typeface="Arial" panose="020B0604020202020204" pitchFamily="34" charset="0"/>
                        </a:rPr>
                        <a:t> </a:t>
                      </a:r>
                      <a:br>
                        <a:rPr lang="en-US" sz="1000" b="0" i="0" u="none" strike="noStrike" dirty="0" smtClean="0">
                          <a:solidFill>
                            <a:srgbClr val="000000"/>
                          </a:solidFill>
                          <a:effectLst/>
                          <a:latin typeface="Franklin Gothic Demi" panose="020B0703020102020204" pitchFamily="34" charset="0"/>
                          <a:cs typeface="Arial" panose="020B0604020202020204" pitchFamily="34" charset="0"/>
                        </a:rPr>
                      </a:br>
                      <a:r>
                        <a:rPr lang="en-US" sz="1000" b="0" i="0" u="none" strike="noStrike" dirty="0" smtClean="0">
                          <a:solidFill>
                            <a:srgbClr val="000000"/>
                          </a:solidFill>
                          <a:effectLst/>
                          <a:latin typeface="Franklin Gothic Demi" panose="020B0703020102020204" pitchFamily="34" charset="0"/>
                          <a:cs typeface="Arial" panose="020B0604020202020204" pitchFamily="34" charset="0"/>
                        </a:rPr>
                        <a:t>les </a:t>
                      </a:r>
                      <a:r>
                        <a:rPr lang="en-US" sz="1000" b="0" i="0" u="none" strike="noStrike" dirty="0" err="1" smtClean="0">
                          <a:solidFill>
                            <a:srgbClr val="000000"/>
                          </a:solidFill>
                          <a:effectLst/>
                          <a:latin typeface="Franklin Gothic Demi" panose="020B0703020102020204" pitchFamily="34" charset="0"/>
                          <a:cs typeface="Arial" panose="020B0604020202020204" pitchFamily="34" charset="0"/>
                        </a:rPr>
                        <a:t>risques</a:t>
                      </a:r>
                      <a:endParaRPr lang="en-US" sz="1000" b="0" i="0" u="none" strike="noStrike" dirty="0" smtClean="0">
                        <a:solidFill>
                          <a:srgbClr val="000000"/>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900" b="0" i="0" u="none" strike="noStrike" dirty="0" smtClean="0">
                          <a:solidFill>
                            <a:srgbClr val="000000"/>
                          </a:solidFill>
                          <a:effectLst/>
                          <a:latin typeface="Franklin Gothic Book" panose="020B0503020102020204" pitchFamily="34" charset="0"/>
                          <a:cs typeface="Arial" panose="020B0604020202020204" pitchFamily="34" charset="0"/>
                        </a:rPr>
                        <a:t>Analyse de portefeuille et rééquilibrage automatique pour réduire le risque</a:t>
                      </a: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2" name="Rounded Rectangle 41"/>
          <p:cNvSpPr/>
          <p:nvPr>
            <p:custDataLst>
              <p:tags r:id="rId7"/>
            </p:custDataLst>
          </p:nvPr>
        </p:nvSpPr>
        <p:spPr>
          <a:xfrm>
            <a:off x="3886200" y="1452479"/>
            <a:ext cx="2253457" cy="533400"/>
          </a:xfrm>
          <a:prstGeom prst="roundRect">
            <a:avLst>
              <a:gd name="adj" fmla="val 0"/>
            </a:avLst>
          </a:prstGeom>
          <a:solidFill>
            <a:srgbClr val="B1D2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dirty="0" err="1" smtClean="0">
                <a:solidFill>
                  <a:prstClr val="black"/>
                </a:solidFill>
                <a:latin typeface="Franklin Gothic Demi" panose="020B0703020102020204" pitchFamily="34" charset="0"/>
              </a:rPr>
              <a:t>Priorités</a:t>
            </a:r>
            <a:r>
              <a:rPr lang="en-US" sz="1700" dirty="0" smtClean="0">
                <a:solidFill>
                  <a:prstClr val="black"/>
                </a:solidFill>
                <a:latin typeface="Franklin Gothic Demi" panose="020B0703020102020204" pitchFamily="34" charset="0"/>
              </a:rPr>
              <a:t> </a:t>
            </a:r>
            <a:endParaRPr lang="en-US" sz="1700" dirty="0">
              <a:solidFill>
                <a:prstClr val="black"/>
              </a:solidFill>
              <a:latin typeface="Franklin Gothic Demi" panose="020B0703020102020204" pitchFamily="34" charset="0"/>
            </a:endParaRPr>
          </a:p>
        </p:txBody>
      </p:sp>
      <p:graphicFrame>
        <p:nvGraphicFramePr>
          <p:cNvPr id="61" name="Table 60"/>
          <p:cNvGraphicFramePr>
            <a:graphicFrameLocks noGrp="1"/>
          </p:cNvGraphicFramePr>
          <p:nvPr>
            <p:custDataLst>
              <p:tags r:id="rId8"/>
            </p:custDataLst>
            <p:extLst>
              <p:ext uri="{D42A27DB-BD31-4B8C-83A1-F6EECF244321}">
                <p14:modId xmlns:p14="http://schemas.microsoft.com/office/powerpoint/2010/main" val="3785514777"/>
              </p:ext>
            </p:extLst>
          </p:nvPr>
        </p:nvGraphicFramePr>
        <p:xfrm>
          <a:off x="3886200" y="2026920"/>
          <a:ext cx="2253457" cy="1143000"/>
        </p:xfrm>
        <a:graphic>
          <a:graphicData uri="http://schemas.openxmlformats.org/drawingml/2006/table">
            <a:tbl>
              <a:tblPr firstRow="1" bandRow="1">
                <a:tableStyleId>{5C22544A-7EE6-4342-B048-85BDC9FD1C3A}</a:tableStyleId>
              </a:tblPr>
              <a:tblGrid>
                <a:gridCol w="2253457"/>
              </a:tblGrid>
              <a:tr h="274320">
                <a:tc>
                  <a:txBody>
                    <a:bodyPr/>
                    <a:lstStyle/>
                    <a:p>
                      <a:r>
                        <a:rPr lang="en-US" sz="1000" b="0" dirty="0" err="1" smtClean="0">
                          <a:solidFill>
                            <a:schemeClr val="tx1"/>
                          </a:solidFill>
                          <a:latin typeface="Franklin Gothic Book" panose="020B0503020102020204" pitchFamily="34" charset="0"/>
                        </a:rPr>
                        <a:t>S'acquitter</a:t>
                      </a:r>
                      <a:r>
                        <a:rPr lang="en-US" sz="1000" b="0" dirty="0" smtClean="0">
                          <a:solidFill>
                            <a:schemeClr val="tx1"/>
                          </a:solidFill>
                          <a:latin typeface="Franklin Gothic Book" panose="020B0503020102020204" pitchFamily="34" charset="0"/>
                        </a:rPr>
                        <a:t> de </a:t>
                      </a:r>
                      <a:r>
                        <a:rPr lang="en-US" sz="1000" b="0" dirty="0" err="1" smtClean="0">
                          <a:solidFill>
                            <a:schemeClr val="tx1"/>
                          </a:solidFill>
                          <a:latin typeface="Franklin Gothic Book" panose="020B0503020102020204" pitchFamily="34" charset="0"/>
                        </a:rPr>
                        <a:t>ses</a:t>
                      </a:r>
                      <a:r>
                        <a:rPr lang="en-US" sz="1000" b="0" dirty="0" smtClean="0">
                          <a:solidFill>
                            <a:schemeClr val="tx1"/>
                          </a:solidFill>
                          <a:latin typeface="Franklin Gothic Book" panose="020B0503020102020204" pitchFamily="34" charset="0"/>
                        </a:rPr>
                        <a:t> </a:t>
                      </a:r>
                      <a:r>
                        <a:rPr lang="en-US" sz="1000" b="0" dirty="0" err="1" smtClean="0">
                          <a:solidFill>
                            <a:schemeClr val="tx1"/>
                          </a:solidFill>
                          <a:latin typeface="Franklin Gothic Book" panose="020B0503020102020204" pitchFamily="34" charset="0"/>
                        </a:rPr>
                        <a:t>dettes</a:t>
                      </a:r>
                      <a:r>
                        <a:rPr lang="en-US" sz="1000" b="0" dirty="0" smtClean="0">
                          <a:solidFill>
                            <a:schemeClr val="tx1"/>
                          </a:solidFill>
                          <a:latin typeface="Franklin Gothic Book" panose="020B0503020102020204" pitchFamily="34" charset="0"/>
                        </a:rPr>
                        <a:t> </a:t>
                      </a:r>
                      <a:r>
                        <a:rPr lang="en-US" sz="1000" b="0" dirty="0" err="1" smtClean="0">
                          <a:solidFill>
                            <a:schemeClr val="tx1"/>
                          </a:solidFill>
                          <a:latin typeface="Franklin Gothic Book" panose="020B0503020102020204" pitchFamily="34" charset="0"/>
                        </a:rPr>
                        <a:t>avant</a:t>
                      </a:r>
                      <a:r>
                        <a:rPr lang="en-US" sz="1000" b="0" dirty="0" smtClean="0">
                          <a:solidFill>
                            <a:schemeClr val="tx1"/>
                          </a:solidFill>
                          <a:latin typeface="Franklin Gothic Book" panose="020B0503020102020204" pitchFamily="34" charset="0"/>
                        </a:rPr>
                        <a:t> de </a:t>
                      </a:r>
                      <a:r>
                        <a:rPr lang="en-US" sz="1000" b="0" dirty="0" err="1" smtClean="0">
                          <a:solidFill>
                            <a:schemeClr val="tx1"/>
                          </a:solidFill>
                          <a:latin typeface="Franklin Gothic Book" panose="020B0503020102020204" pitchFamily="34" charset="0"/>
                        </a:rPr>
                        <a:t>prendre</a:t>
                      </a:r>
                      <a:r>
                        <a:rPr lang="en-US" sz="1000" b="0" dirty="0" smtClean="0">
                          <a:solidFill>
                            <a:schemeClr val="tx1"/>
                          </a:solidFill>
                          <a:latin typeface="Franklin Gothic Book" panose="020B0503020102020204" pitchFamily="34" charset="0"/>
                        </a:rPr>
                        <a:t> </a:t>
                      </a:r>
                      <a:r>
                        <a:rPr lang="en-US" sz="1000" b="0" dirty="0" err="1" smtClean="0">
                          <a:solidFill>
                            <a:schemeClr val="tx1"/>
                          </a:solidFill>
                          <a:latin typeface="Franklin Gothic Book" panose="020B0503020102020204" pitchFamily="34" charset="0"/>
                        </a:rPr>
                        <a:t>sa</a:t>
                      </a:r>
                      <a:r>
                        <a:rPr lang="en-US" sz="1000" b="0" dirty="0" smtClean="0">
                          <a:solidFill>
                            <a:schemeClr val="tx1"/>
                          </a:solidFill>
                          <a:latin typeface="Franklin Gothic Book" panose="020B0503020102020204" pitchFamily="34" charset="0"/>
                        </a:rPr>
                        <a:t> </a:t>
                      </a:r>
                      <a:r>
                        <a:rPr lang="en-US" sz="1000" b="0" dirty="0" err="1" smtClean="0">
                          <a:solidFill>
                            <a:schemeClr val="tx1"/>
                          </a:solidFill>
                          <a:latin typeface="Franklin Gothic Book" panose="020B0503020102020204" pitchFamily="34" charset="0"/>
                        </a:rPr>
                        <a:t>retraite</a:t>
                      </a:r>
                      <a:r>
                        <a:rPr lang="en-US" sz="1000" b="0" dirty="0" smtClean="0">
                          <a:solidFill>
                            <a:schemeClr val="tx1"/>
                          </a:solidFill>
                          <a:latin typeface="Franklin Gothic Book" panose="020B0503020102020204" pitchFamily="34" charset="0"/>
                        </a:rPr>
                        <a:t> à </a:t>
                      </a:r>
                      <a:r>
                        <a:rPr lang="en-US" sz="1000" b="0" dirty="0" err="1" smtClean="0">
                          <a:solidFill>
                            <a:schemeClr val="tx1"/>
                          </a:solidFill>
                          <a:latin typeface="Franklin Gothic Book" panose="020B0503020102020204" pitchFamily="34" charset="0"/>
                        </a:rPr>
                        <a:t>l'âge</a:t>
                      </a:r>
                      <a:r>
                        <a:rPr lang="en-US" sz="1000" b="0" dirty="0" smtClean="0">
                          <a:solidFill>
                            <a:schemeClr val="tx1"/>
                          </a:solidFill>
                          <a:latin typeface="Franklin Gothic Book" panose="020B0503020102020204" pitchFamily="34" charset="0"/>
                        </a:rPr>
                        <a:t> de 65 </a:t>
                      </a:r>
                      <a:r>
                        <a:rPr lang="en-US" sz="1000" b="0" dirty="0" err="1" smtClean="0">
                          <a:solidFill>
                            <a:schemeClr val="tx1"/>
                          </a:solidFill>
                          <a:latin typeface="Franklin Gothic Book" panose="020B0503020102020204" pitchFamily="34" charset="0"/>
                        </a:rPr>
                        <a:t>ans</a:t>
                      </a:r>
                      <a:endParaRPr lang="fr-CA" sz="1000" b="0" dirty="0">
                        <a:solidFill>
                          <a:schemeClr val="tx1"/>
                        </a:solidFill>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r>
              <a:tr h="208280">
                <a:tc>
                  <a:txBody>
                    <a:bodyPr/>
                    <a:lstStyle/>
                    <a:p>
                      <a:r>
                        <a:rPr lang="en-US" sz="1000" dirty="0" smtClean="0">
                          <a:latin typeface="Franklin Gothic Book" panose="020B0503020102020204" pitchFamily="34" charset="0"/>
                        </a:rPr>
                        <a:t>Maximiser les cotisations au REEE</a:t>
                      </a:r>
                      <a:endParaRPr lang="fr-CA" sz="10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r>
              <a:tr h="218440">
                <a:tc>
                  <a:txBody>
                    <a:bodyPr/>
                    <a:lstStyle/>
                    <a:p>
                      <a:r>
                        <a:rPr lang="en-US" sz="1000" dirty="0" smtClean="0">
                          <a:latin typeface="Franklin Gothic Book" panose="020B0503020102020204" pitchFamily="34" charset="0"/>
                        </a:rPr>
                        <a:t>Établir un fonds d'urgence</a:t>
                      </a:r>
                      <a:endParaRPr lang="fr-CA" sz="10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r>
              <a:tr h="218440">
                <a:tc>
                  <a:txBody>
                    <a:bodyPr/>
                    <a:lstStyle/>
                    <a:p>
                      <a:endParaRPr lang="en-US" sz="11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2" name="Rounded Rectangle 61"/>
          <p:cNvSpPr/>
          <p:nvPr>
            <p:custDataLst>
              <p:tags r:id="rId9"/>
            </p:custDataLst>
          </p:nvPr>
        </p:nvSpPr>
        <p:spPr>
          <a:xfrm>
            <a:off x="6461050" y="1452480"/>
            <a:ext cx="2253457" cy="533400"/>
          </a:xfrm>
          <a:prstGeom prst="roundRect">
            <a:avLst>
              <a:gd name="adj" fmla="val 0"/>
            </a:avLst>
          </a:prstGeom>
          <a:solidFill>
            <a:srgbClr val="B1D2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dirty="0" err="1" smtClean="0">
                <a:solidFill>
                  <a:prstClr val="black"/>
                </a:solidFill>
                <a:latin typeface="Franklin Gothic Demi" panose="020B0703020102020204" pitchFamily="34" charset="0"/>
              </a:rPr>
              <a:t>Défis</a:t>
            </a:r>
            <a:endParaRPr lang="en-US" sz="1700" dirty="0">
              <a:solidFill>
                <a:prstClr val="black"/>
              </a:solidFill>
              <a:latin typeface="Franklin Gothic Demi" panose="020B0703020102020204" pitchFamily="34" charset="0"/>
            </a:endParaRPr>
          </a:p>
        </p:txBody>
      </p:sp>
      <p:graphicFrame>
        <p:nvGraphicFramePr>
          <p:cNvPr id="64" name="Table 63"/>
          <p:cNvGraphicFramePr>
            <a:graphicFrameLocks noGrp="1"/>
          </p:cNvGraphicFramePr>
          <p:nvPr>
            <p:custDataLst>
              <p:tags r:id="rId10"/>
            </p:custDataLst>
            <p:extLst>
              <p:ext uri="{D42A27DB-BD31-4B8C-83A1-F6EECF244321}">
                <p14:modId xmlns:p14="http://schemas.microsoft.com/office/powerpoint/2010/main" val="1546662812"/>
              </p:ext>
            </p:extLst>
          </p:nvPr>
        </p:nvGraphicFramePr>
        <p:xfrm>
          <a:off x="6461049" y="2010931"/>
          <a:ext cx="2253457" cy="1341120"/>
        </p:xfrm>
        <a:graphic>
          <a:graphicData uri="http://schemas.openxmlformats.org/drawingml/2006/table">
            <a:tbl>
              <a:tblPr firstRow="1" bandRow="1">
                <a:tableStyleId>{5C22544A-7EE6-4342-B048-85BDC9FD1C3A}</a:tableStyleId>
              </a:tblPr>
              <a:tblGrid>
                <a:gridCol w="2253457"/>
              </a:tblGrid>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Franklin Gothic Book" panose="020B0503020102020204" pitchFamily="34" charset="0"/>
                        </a:rPr>
                        <a:t>Parents </a:t>
                      </a:r>
                      <a:r>
                        <a:rPr lang="en-US" sz="1000" b="0" dirty="0" err="1" smtClean="0">
                          <a:solidFill>
                            <a:schemeClr val="tx1"/>
                          </a:solidFill>
                          <a:latin typeface="Franklin Gothic Book" panose="020B0503020102020204" pitchFamily="34" charset="0"/>
                        </a:rPr>
                        <a:t>âgés</a:t>
                      </a:r>
                      <a:r>
                        <a:rPr lang="en-US" sz="1000" b="0" dirty="0" smtClean="0">
                          <a:solidFill>
                            <a:schemeClr val="tx1"/>
                          </a:solidFill>
                          <a:latin typeface="Franklin Gothic Book" panose="020B0503020102020204" pitchFamily="34" charset="0"/>
                        </a:rPr>
                        <a:t> </a:t>
                      </a:r>
                      <a:r>
                        <a:rPr lang="en-US" sz="1000" b="0" dirty="0" err="1" smtClean="0">
                          <a:solidFill>
                            <a:schemeClr val="tx1"/>
                          </a:solidFill>
                          <a:latin typeface="Franklin Gothic Book" panose="020B0503020102020204" pitchFamily="34" charset="0"/>
                        </a:rPr>
                        <a:t>nécessitent</a:t>
                      </a:r>
                      <a:r>
                        <a:rPr lang="en-US" sz="1000" b="0" dirty="0" smtClean="0">
                          <a:solidFill>
                            <a:schemeClr val="tx1"/>
                          </a:solidFill>
                          <a:latin typeface="Franklin Gothic Book" panose="020B0503020102020204" pitchFamily="34" charset="0"/>
                        </a:rPr>
                        <a:t> un </a:t>
                      </a:r>
                      <a:r>
                        <a:rPr lang="en-US" sz="1000" b="0" dirty="0" err="1" smtClean="0">
                          <a:solidFill>
                            <a:schemeClr val="tx1"/>
                          </a:solidFill>
                          <a:latin typeface="Franklin Gothic Book" panose="020B0503020102020204" pitchFamily="34" charset="0"/>
                        </a:rPr>
                        <a:t>logement</a:t>
                      </a:r>
                      <a:r>
                        <a:rPr lang="en-US" sz="1000" b="0" dirty="0" smtClean="0">
                          <a:solidFill>
                            <a:schemeClr val="tx1"/>
                          </a:solidFill>
                          <a:latin typeface="Franklin Gothic Book" panose="020B0503020102020204" pitchFamily="34" charset="0"/>
                        </a:rPr>
                        <a:t> pour </a:t>
                      </a:r>
                      <a:r>
                        <a:rPr lang="en-US" sz="1000" b="0" dirty="0" err="1" smtClean="0">
                          <a:solidFill>
                            <a:schemeClr val="tx1"/>
                          </a:solidFill>
                          <a:latin typeface="Franklin Gothic Book" panose="020B0503020102020204" pitchFamily="34" charset="0"/>
                        </a:rPr>
                        <a:t>personnes</a:t>
                      </a:r>
                      <a:r>
                        <a:rPr lang="en-US" sz="1000" b="0" dirty="0" smtClean="0">
                          <a:solidFill>
                            <a:schemeClr val="tx1"/>
                          </a:solidFill>
                          <a:latin typeface="Franklin Gothic Book" panose="020B0503020102020204" pitchFamily="34" charset="0"/>
                        </a:rPr>
                        <a:t> </a:t>
                      </a:r>
                      <a:r>
                        <a:rPr lang="en-US" sz="1000" b="0" dirty="0" err="1" smtClean="0">
                          <a:solidFill>
                            <a:schemeClr val="tx1"/>
                          </a:solidFill>
                          <a:latin typeface="Franklin Gothic Book" panose="020B0503020102020204" pitchFamily="34" charset="0"/>
                        </a:rPr>
                        <a:t>âgées</a:t>
                      </a:r>
                      <a:endParaRPr lang="fr-CA" sz="1000" b="0" dirty="0" smtClean="0">
                        <a:solidFill>
                          <a:schemeClr val="tx1"/>
                        </a:solidFill>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r>
              <a:tr h="208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Franklin Gothic Book" panose="020B0503020102020204" pitchFamily="34" charset="0"/>
                        </a:rPr>
                        <a:t>Francine examine </a:t>
                      </a:r>
                      <a:r>
                        <a:rPr lang="en-US" sz="1000" dirty="0" err="1" smtClean="0">
                          <a:latin typeface="Franklin Gothic Book" panose="020B0503020102020204" pitchFamily="34" charset="0"/>
                        </a:rPr>
                        <a:t>ses</a:t>
                      </a:r>
                      <a:r>
                        <a:rPr lang="en-US" sz="1000" dirty="0" smtClean="0">
                          <a:latin typeface="Franklin Gothic Book" panose="020B0503020102020204" pitchFamily="34" charset="0"/>
                        </a:rPr>
                        <a:t> </a:t>
                      </a:r>
                      <a:r>
                        <a:rPr lang="en-US" sz="1000" dirty="0" err="1" smtClean="0">
                          <a:latin typeface="Franklin Gothic Book" panose="020B0503020102020204" pitchFamily="34" charset="0"/>
                        </a:rPr>
                        <a:t>choix</a:t>
                      </a:r>
                      <a:r>
                        <a:rPr lang="en-US" sz="1000" dirty="0" smtClean="0">
                          <a:latin typeface="Franklin Gothic Book" panose="020B0503020102020204" pitchFamily="34" charset="0"/>
                        </a:rPr>
                        <a:t> de </a:t>
                      </a:r>
                      <a:r>
                        <a:rPr lang="en-US" sz="1000" dirty="0" err="1" smtClean="0">
                          <a:latin typeface="Franklin Gothic Book" panose="020B0503020102020204" pitchFamily="34" charset="0"/>
                        </a:rPr>
                        <a:t>collèges</a:t>
                      </a:r>
                      <a:r>
                        <a:rPr lang="en-US" sz="1000" dirty="0" smtClean="0">
                          <a:latin typeface="Franklin Gothic Book" panose="020B0503020102020204" pitchFamily="34" charset="0"/>
                        </a:rPr>
                        <a:t> aux </a:t>
                      </a:r>
                      <a:r>
                        <a:rPr lang="en-US" sz="1000" dirty="0" err="1" smtClean="0">
                          <a:latin typeface="Franklin Gothic Book" panose="020B0503020102020204" pitchFamily="34" charset="0"/>
                        </a:rPr>
                        <a:t>États</a:t>
                      </a:r>
                      <a:r>
                        <a:rPr lang="en-US" sz="1000" dirty="0" smtClean="0">
                          <a:latin typeface="Franklin Gothic Book" panose="020B0503020102020204" pitchFamily="34" charset="0"/>
                        </a:rPr>
                        <a:t>-Unis – </a:t>
                      </a:r>
                      <a:r>
                        <a:rPr lang="en-US" sz="1000" baseline="0" dirty="0" err="1" smtClean="0">
                          <a:latin typeface="Franklin Gothic Book" panose="020B0503020102020204" pitchFamily="34" charset="0"/>
                        </a:rPr>
                        <a:t>coûts</a:t>
                      </a:r>
                      <a:r>
                        <a:rPr lang="en-US" sz="1000" baseline="0" dirty="0" smtClean="0">
                          <a:latin typeface="Franklin Gothic Book" panose="020B0503020102020204" pitchFamily="34" charset="0"/>
                        </a:rPr>
                        <a:t> </a:t>
                      </a:r>
                      <a:r>
                        <a:rPr lang="en-US" sz="1000" baseline="0" dirty="0" err="1" smtClean="0">
                          <a:latin typeface="Franklin Gothic Book" panose="020B0503020102020204" pitchFamily="34" charset="0"/>
                        </a:rPr>
                        <a:t>accrus</a:t>
                      </a:r>
                      <a:r>
                        <a:rPr lang="en-US" sz="1000" dirty="0" smtClean="0">
                          <a:latin typeface="Franklin Gothic Book" panose="020B050302010202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r>
              <a:tr h="218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r>
              <a:tr h="218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3" name="Text Placeholder 3"/>
          <p:cNvSpPr txBox="1">
            <a:spLocks/>
          </p:cNvSpPr>
          <p:nvPr>
            <p:custDataLst>
              <p:tags r:id="rId11"/>
            </p:custDataLst>
          </p:nvPr>
        </p:nvSpPr>
        <p:spPr>
          <a:xfrm>
            <a:off x="18846" y="-55420"/>
            <a:ext cx="9125154" cy="1138935"/>
          </a:xfrm>
          <a:prstGeom prst="rect">
            <a:avLst/>
          </a:prstGeom>
        </p:spPr>
        <p:txBody>
          <a:bodyPr vert="horz" lIns="88778" tIns="44390" rIns="88778" bIns="44390" rtlCol="0" anchor="ctr">
            <a:normAutofit/>
          </a:bodyPr>
          <a:lstStyle>
            <a:lvl1pPr marL="487672" indent="-487672" algn="l" defTabSz="1300460" rtl="0" eaLnBrk="1" latinLnBrk="0" hangingPunct="1">
              <a:spcBef>
                <a:spcPct val="20000"/>
              </a:spcBef>
              <a:buFont typeface="Arial" panose="020B0604020202020204" pitchFamily="34" charset="0"/>
              <a:buChar char="•"/>
              <a:defRPr sz="4200" b="0" kern="1200" baseline="0">
                <a:solidFill>
                  <a:schemeClr val="bg1"/>
                </a:solidFill>
                <a:latin typeface="Century Gothic" panose="020B0502020202020204" pitchFamily="34" charset="0"/>
                <a:ea typeface="+mn-ea"/>
                <a:cs typeface="+mn-cs"/>
              </a:defRPr>
            </a:lvl1pPr>
            <a:lvl2pPr marL="1056623" indent="-406394"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2pPr>
            <a:lvl3pPr marL="1625575"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3pPr>
            <a:lvl4pPr marL="227580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4pPr>
            <a:lvl5pPr marL="292603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5pPr>
            <a:lvl6pPr marL="357626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3200" dirty="0">
                <a:solidFill>
                  <a:srgbClr val="001B54"/>
                </a:solidFill>
                <a:latin typeface="Franklin Gothic Demi" panose="020B0703020102020204" pitchFamily="34" charset="0"/>
                <a:sym typeface="Helvetica Light" charset="0"/>
              </a:rPr>
              <a:t>Rapport de </a:t>
            </a:r>
            <a:r>
              <a:rPr lang="en-US" sz="3200" dirty="0" err="1">
                <a:solidFill>
                  <a:srgbClr val="001B54"/>
                </a:solidFill>
                <a:latin typeface="Franklin Gothic Demi" panose="020B0703020102020204" pitchFamily="34" charset="0"/>
                <a:sym typeface="Helvetica Light" charset="0"/>
              </a:rPr>
              <a:t>vos</a:t>
            </a:r>
            <a:r>
              <a:rPr lang="en-US" sz="3200" dirty="0">
                <a:solidFill>
                  <a:srgbClr val="001B54"/>
                </a:solidFill>
                <a:latin typeface="Franklin Gothic Demi" panose="020B0703020102020204" pitchFamily="34" charset="0"/>
                <a:sym typeface="Helvetica Light" charset="0"/>
              </a:rPr>
              <a:t> </a:t>
            </a:r>
            <a:r>
              <a:rPr lang="en-US" sz="3200" dirty="0" err="1">
                <a:solidFill>
                  <a:srgbClr val="001B54"/>
                </a:solidFill>
                <a:latin typeface="Franklin Gothic Demi" panose="020B0703020102020204" pitchFamily="34" charset="0"/>
                <a:sym typeface="Helvetica Light" charset="0"/>
              </a:rPr>
              <a:t>progrès</a:t>
            </a:r>
            <a:endParaRPr lang="en-US" sz="3200" dirty="0">
              <a:solidFill>
                <a:srgbClr val="001B54"/>
              </a:solidFill>
              <a:latin typeface="Franklin Gothic Demi" panose="020B0703020102020204" pitchFamily="34" charset="0"/>
              <a:sym typeface="Helvetica Light" charset="0"/>
            </a:endParaRPr>
          </a:p>
        </p:txBody>
      </p:sp>
    </p:spTree>
    <p:extLst>
      <p:ext uri="{BB962C8B-B14F-4D97-AF65-F5344CB8AC3E}">
        <p14:creationId xmlns:p14="http://schemas.microsoft.com/office/powerpoint/2010/main" val="29354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527"/>
            <a:ext cx="9144000" cy="69353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3200" dirty="0">
              <a:solidFill>
                <a:prstClr val="white"/>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496970632"/>
              </p:ext>
            </p:extLst>
          </p:nvPr>
        </p:nvGraphicFramePr>
        <p:xfrm>
          <a:off x="495300" y="4644957"/>
          <a:ext cx="8153399" cy="715297"/>
        </p:xfrm>
        <a:graphic>
          <a:graphicData uri="http://schemas.openxmlformats.org/drawingml/2006/table">
            <a:tbl>
              <a:tblPr firstRow="1" bandRow="1">
                <a:tableStyleId>{5C22544A-7EE6-4342-B048-85BDC9FD1C3A}</a:tableStyleId>
              </a:tblPr>
              <a:tblGrid>
                <a:gridCol w="8153399"/>
              </a:tblGrid>
              <a:tr h="345048">
                <a:tc>
                  <a:txBody>
                    <a:bodyPr/>
                    <a:lstStyle/>
                    <a:p>
                      <a:pPr algn="ctr"/>
                      <a:r>
                        <a:rPr lang="fr-CA" sz="2200" b="0" dirty="0" smtClean="0">
                          <a:solidFill>
                            <a:schemeClr val="tx1"/>
                          </a:solidFill>
                          <a:latin typeface="Franklin Gothic Book" panose="020B0503020102020204" pitchFamily="34" charset="0"/>
                        </a:rPr>
                        <a:t>Honoraires du courtier et du conseiller</a:t>
                      </a: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B1D2DB"/>
                    </a:solidFill>
                  </a:tcPr>
                </a:tc>
              </a:tr>
              <a:tr h="288577">
                <a:tc>
                  <a:txBody>
                    <a:bodyPr/>
                    <a:lstStyle/>
                    <a:p>
                      <a:pPr algn="ctr"/>
                      <a:r>
                        <a:rPr lang="fr-CA" sz="1100" dirty="0" smtClean="0">
                          <a:solidFill>
                            <a:schemeClr val="tx1"/>
                          </a:solidFill>
                          <a:latin typeface="Franklin Gothic Book" panose="020B0503020102020204" pitchFamily="34" charset="0"/>
                        </a:rPr>
                        <a:t> 1,00 %</a:t>
                      </a: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899118229"/>
              </p:ext>
            </p:extLst>
          </p:nvPr>
        </p:nvGraphicFramePr>
        <p:xfrm>
          <a:off x="451585" y="1863529"/>
          <a:ext cx="8153399" cy="2636520"/>
        </p:xfrm>
        <a:graphic>
          <a:graphicData uri="http://schemas.openxmlformats.org/drawingml/2006/table">
            <a:tbl>
              <a:tblPr firstRow="1" bandRow="1">
                <a:tableStyleId>{5C22544A-7EE6-4342-B048-85BDC9FD1C3A}</a:tableStyleId>
              </a:tblPr>
              <a:tblGrid>
                <a:gridCol w="2076810"/>
                <a:gridCol w="891813"/>
                <a:gridCol w="1090246"/>
                <a:gridCol w="1090246"/>
                <a:gridCol w="1055077"/>
                <a:gridCol w="1103100"/>
                <a:gridCol w="846107"/>
              </a:tblGrid>
              <a:tr h="304800">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2200" b="0" dirty="0" smtClean="0">
                          <a:solidFill>
                            <a:schemeClr val="tx1"/>
                          </a:solidFill>
                          <a:latin typeface="Franklin Gothic Book" panose="020B0503020102020204" pitchFamily="34" charset="0"/>
                        </a:rPr>
                        <a:t>Frais de gestion </a:t>
                      </a: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1D2DB"/>
                    </a:solidFill>
                  </a:tcPr>
                </a:tc>
                <a:tc hMerge="1">
                  <a:txBody>
                    <a:bodyPr/>
                    <a:lstStyle/>
                    <a:p>
                      <a:endParaRPr lang="en-US"/>
                    </a:p>
                  </a:txBody>
                  <a:tcPr/>
                </a:tc>
                <a:tc hMerge="1">
                  <a:txBody>
                    <a:bodyPr/>
                    <a:lstStyle/>
                    <a:p>
                      <a:pPr algn="ctr"/>
                      <a:endParaRPr lang="en-US" sz="1200" b="0" dirty="0">
                        <a:solidFill>
                          <a:schemeClr val="tx1"/>
                        </a:solidFil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1985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5757">
                <a:tc gridSpan="7">
                  <a:txBody>
                    <a:bodyPr/>
                    <a:lstStyle/>
                    <a:p>
                      <a:pPr algn="ctr"/>
                      <a:r>
                        <a:rPr lang="fr-CA" sz="1000" b="0" dirty="0" smtClean="0">
                          <a:solidFill>
                            <a:schemeClr val="tx1"/>
                          </a:solidFill>
                          <a:latin typeface="Franklin Gothic Book" panose="020B0503020102020204" pitchFamily="34" charset="0"/>
                        </a:rPr>
                        <a:t>Frais de gestion par palier (nets de réductions)</a:t>
                      </a:r>
                      <a:endParaRPr lang="fr-CA" sz="1000" b="0" dirty="0">
                        <a:solidFill>
                          <a:schemeClr val="tx1"/>
                        </a:solidFill>
                        <a:latin typeface="Franklin Gothic Book" panose="020B0503020102020204"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000" b="0" dirty="0">
                        <a:solidFill>
                          <a:schemeClr val="tx1"/>
                        </a:solidFill>
                        <a:latin typeface="Franklin Gothic Book" panose="020B0503020102020204" pitchFamily="34" charset="0"/>
                      </a:endParaRPr>
                    </a:p>
                  </a:txBody>
                  <a:tcPr>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095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100" b="0" dirty="0" smtClean="0">
                          <a:solidFill>
                            <a:schemeClr val="tx1"/>
                          </a:solidFill>
                          <a:latin typeface="Franklin Gothic Demi" panose="020B0703020102020204" pitchFamily="34" charset="0"/>
                        </a:rPr>
                        <a:t>Classement du mandat</a:t>
                      </a:r>
                    </a:p>
                  </a:txBody>
                  <a:tcPr anchor="ctr">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1D2D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100" b="0" dirty="0" smtClean="0">
                          <a:solidFill>
                            <a:schemeClr val="tx1"/>
                          </a:solidFill>
                          <a:latin typeface="Franklin Gothic Demi" panose="020B0703020102020204" pitchFamily="34" charset="0"/>
                        </a:rPr>
                        <a:t>Frais de gestion</a:t>
                      </a:r>
                      <a:r>
                        <a:t> </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1D2D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100" b="0" dirty="0" smtClean="0">
                          <a:solidFill>
                            <a:schemeClr val="tx1"/>
                          </a:solidFill>
                          <a:latin typeface="Franklin Gothic Demi" panose="020B0703020102020204" pitchFamily="34" charset="0"/>
                        </a:rPr>
                        <a:t>De 250 000 $ à 500 000 $ inclusivement</a:t>
                      </a:r>
                      <a:endParaRPr lang="fr-CA" sz="1100" b="0" dirty="0">
                        <a:solidFill>
                          <a:schemeClr val="tx1"/>
                        </a:solidFill>
                        <a:latin typeface="Franklin Gothic Demi" panose="020B07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1D2DB"/>
                    </a:solidFill>
                  </a:tcPr>
                </a:tc>
                <a:tc>
                  <a:txBody>
                    <a:bodyPr/>
                    <a:lstStyle/>
                    <a:p>
                      <a:pPr algn="ctr"/>
                      <a:r>
                        <a:rPr lang="fr-CA" sz="1100" b="0" dirty="0" smtClean="0">
                          <a:solidFill>
                            <a:schemeClr val="tx1"/>
                          </a:solidFill>
                          <a:latin typeface="Franklin Gothic Demi" panose="020B0703020102020204" pitchFamily="34" charset="0"/>
                        </a:rPr>
                        <a:t>De 500 000 $ à 1 million de dollars inclusivement</a:t>
                      </a:r>
                      <a:endParaRPr lang="fr-CA" sz="1100" b="0" dirty="0">
                        <a:solidFill>
                          <a:schemeClr val="tx1"/>
                        </a:solidFill>
                        <a:latin typeface="Franklin Gothic Demi" panose="020B07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1D2DB"/>
                    </a:solidFill>
                  </a:tcPr>
                </a:tc>
                <a:tc>
                  <a:txBody>
                    <a:bodyPr/>
                    <a:lstStyle/>
                    <a:p>
                      <a:pPr algn="ctr"/>
                      <a:r>
                        <a:rPr lang="fr-CA" sz="1100" b="0" dirty="0" smtClean="0">
                          <a:solidFill>
                            <a:schemeClr val="tx1"/>
                          </a:solidFill>
                          <a:latin typeface="Franklin Gothic Demi" panose="020B0703020102020204" pitchFamily="34" charset="0"/>
                        </a:rPr>
                        <a:t>De 1 million de dollars à 3 millions de dollars inclusivement</a:t>
                      </a:r>
                      <a:endParaRPr lang="fr-CA" sz="1100" b="0" dirty="0">
                        <a:solidFill>
                          <a:schemeClr val="tx1"/>
                        </a:solidFill>
                        <a:latin typeface="Franklin Gothic Demi" panose="020B07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1D2DB"/>
                    </a:solidFill>
                  </a:tcPr>
                </a:tc>
                <a:tc>
                  <a:txBody>
                    <a:bodyPr/>
                    <a:lstStyle/>
                    <a:p>
                      <a:pPr algn="ctr"/>
                      <a:r>
                        <a:rPr lang="fr-CA" sz="1100" b="0" dirty="0" smtClean="0">
                          <a:solidFill>
                            <a:schemeClr val="tx1"/>
                          </a:solidFill>
                          <a:latin typeface="Franklin Gothic Demi" panose="020B0703020102020204" pitchFamily="34" charset="0"/>
                        </a:rPr>
                        <a:t>De 3 millions de dollars à 5 millions de dollars inclusivement</a:t>
                      </a:r>
                      <a:endParaRPr lang="fr-CA" sz="1100" b="0" dirty="0">
                        <a:solidFill>
                          <a:schemeClr val="tx1"/>
                        </a:solidFill>
                        <a:latin typeface="Franklin Gothic Demi" panose="020B07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1D2DB"/>
                    </a:solidFill>
                  </a:tcPr>
                </a:tc>
                <a:tc>
                  <a:txBody>
                    <a:bodyPr/>
                    <a:lstStyle/>
                    <a:p>
                      <a:pPr algn="ctr"/>
                      <a:r>
                        <a:rPr lang="fr-CA" sz="1100" b="0" dirty="0" smtClean="0">
                          <a:solidFill>
                            <a:schemeClr val="tx1"/>
                          </a:solidFill>
                          <a:latin typeface="Franklin Gothic Demi" panose="020B0703020102020204" pitchFamily="34" charset="0"/>
                        </a:rPr>
                        <a:t>Montants de plus de 5 millions de dollars</a:t>
                      </a:r>
                      <a:endParaRPr lang="fr-CA" sz="1100" b="0" dirty="0">
                        <a:solidFill>
                          <a:schemeClr val="tx1"/>
                        </a:solidFill>
                        <a:latin typeface="Franklin Gothic Demi" panose="020B0703020102020204" pitchFamily="34" charset="0"/>
                      </a:endParaRPr>
                    </a:p>
                  </a:txBody>
                  <a:tcPr anchor="ctr">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1D2DB"/>
                    </a:solidFill>
                  </a:tcPr>
                </a:tc>
              </a:tr>
              <a:tr h="2504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100" dirty="0" smtClean="0">
                          <a:solidFill>
                            <a:schemeClr val="tx1"/>
                          </a:solidFill>
                          <a:latin typeface="Franklin Gothic Book" panose="020B0503020102020204" pitchFamily="34" charset="0"/>
                        </a:rPr>
                        <a:t>Marché monétaire</a:t>
                      </a:r>
                    </a:p>
                  </a:txBody>
                  <a:tcPr anchor="ctr">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4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100" dirty="0" smtClean="0">
                          <a:solidFill>
                            <a:schemeClr val="tx1"/>
                          </a:solidFill>
                          <a:latin typeface="Franklin Gothic Book" panose="020B0503020102020204" pitchFamily="34" charset="0"/>
                        </a:rPr>
                        <a:t>0,55 %</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4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100" dirty="0" smtClean="0">
                          <a:solidFill>
                            <a:schemeClr val="tx1"/>
                          </a:solidFill>
                          <a:latin typeface="Franklin Gothic Book" panose="020B0503020102020204" pitchFamily="34" charset="0"/>
                        </a:rPr>
                        <a:t>0,500 %</a:t>
                      </a:r>
                      <a:endParaRPr lang="fr-CA" sz="1100" dirty="0">
                        <a:solidFill>
                          <a:schemeClr val="tx1"/>
                        </a:solidFill>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45098"/>
                      </a:srgbClr>
                    </a:solidFill>
                  </a:tcPr>
                </a:tc>
                <a:tc>
                  <a:txBody>
                    <a:bodyPr/>
                    <a:lstStyle/>
                    <a:p>
                      <a:pPr algn="ctr"/>
                      <a:r>
                        <a:rPr lang="fr-CA" sz="1100" dirty="0" smtClean="0">
                          <a:latin typeface="Franklin Gothic Book" panose="020B0503020102020204" pitchFamily="34" charset="0"/>
                        </a:rPr>
                        <a:t>0,425 %</a:t>
                      </a:r>
                      <a:endParaRPr lang="fr-CA"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45098"/>
                      </a:srgbClr>
                    </a:solidFill>
                  </a:tcPr>
                </a:tc>
                <a:tc>
                  <a:txBody>
                    <a:bodyPr/>
                    <a:lstStyle/>
                    <a:p>
                      <a:pPr algn="ctr"/>
                      <a:r>
                        <a:rPr lang="fr-CA" sz="1100" dirty="0" smtClean="0">
                          <a:latin typeface="Franklin Gothic Book" panose="020B0503020102020204" pitchFamily="34" charset="0"/>
                        </a:rPr>
                        <a:t>0,350 %</a:t>
                      </a:r>
                      <a:endParaRPr lang="fr-CA"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45098"/>
                      </a:srgbClr>
                    </a:solidFill>
                  </a:tcPr>
                </a:tc>
                <a:tc>
                  <a:txBody>
                    <a:bodyPr/>
                    <a:lstStyle/>
                    <a:p>
                      <a:pPr algn="ctr"/>
                      <a:r>
                        <a:rPr lang="fr-CA" sz="1100" dirty="0" smtClean="0">
                          <a:latin typeface="Franklin Gothic Book" panose="020B0503020102020204" pitchFamily="34" charset="0"/>
                        </a:rPr>
                        <a:t>0,325 %</a:t>
                      </a:r>
                      <a:endParaRPr lang="fr-CA"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45098"/>
                      </a:srgbClr>
                    </a:solidFill>
                  </a:tcPr>
                </a:tc>
                <a:tc>
                  <a:txBody>
                    <a:bodyPr/>
                    <a:lstStyle/>
                    <a:p>
                      <a:pPr algn="ctr"/>
                      <a:r>
                        <a:rPr lang="fr-CA" sz="1100" dirty="0" smtClean="0">
                          <a:latin typeface="Franklin Gothic Book" panose="020B0503020102020204" pitchFamily="34" charset="0"/>
                        </a:rPr>
                        <a:t>0,300 %</a:t>
                      </a:r>
                      <a:endParaRPr lang="fr-CA"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45098"/>
                      </a:srgbClr>
                    </a:solidFill>
                  </a:tcPr>
                </a:tc>
              </a:tr>
              <a:tr h="2504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100" dirty="0" smtClean="0">
                          <a:solidFill>
                            <a:schemeClr val="tx1"/>
                          </a:solidFill>
                          <a:latin typeface="Franklin Gothic Book" panose="020B0503020102020204" pitchFamily="34" charset="0"/>
                        </a:rPr>
                        <a:t>Revenu*</a:t>
                      </a:r>
                    </a:p>
                  </a:txBody>
                  <a:tcPr anchor="ctr">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100" dirty="0" smtClean="0">
                          <a:solidFill>
                            <a:schemeClr val="tx1"/>
                          </a:solidFill>
                          <a:latin typeface="Franklin Gothic Book" panose="020B0503020102020204" pitchFamily="34" charset="0"/>
                        </a:rPr>
                        <a:t>0,55 %</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100" dirty="0" smtClean="0">
                          <a:solidFill>
                            <a:schemeClr val="tx1"/>
                          </a:solidFill>
                          <a:latin typeface="Franklin Gothic Book" panose="020B0503020102020204" pitchFamily="34" charset="0"/>
                        </a:rPr>
                        <a:t>0,525 %</a:t>
                      </a:r>
                      <a:endParaRPr lang="fr-CA" sz="1100" dirty="0">
                        <a:solidFill>
                          <a:schemeClr val="tx1"/>
                        </a:solidFill>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25098"/>
                      </a:srgbClr>
                    </a:solidFill>
                  </a:tcPr>
                </a:tc>
                <a:tc>
                  <a:txBody>
                    <a:bodyPr/>
                    <a:lstStyle/>
                    <a:p>
                      <a:pPr algn="ctr"/>
                      <a:r>
                        <a:rPr lang="fr-CA" sz="1100" dirty="0" smtClean="0">
                          <a:latin typeface="Franklin Gothic Book" panose="020B0503020102020204" pitchFamily="34" charset="0"/>
                        </a:rPr>
                        <a:t>0,450 %</a:t>
                      </a:r>
                      <a:endParaRPr lang="fr-CA"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25098"/>
                      </a:srgbClr>
                    </a:solidFill>
                  </a:tcPr>
                </a:tc>
                <a:tc>
                  <a:txBody>
                    <a:bodyPr/>
                    <a:lstStyle/>
                    <a:p>
                      <a:pPr algn="ctr"/>
                      <a:r>
                        <a:rPr lang="fr-CA" sz="1100" dirty="0" smtClean="0">
                          <a:latin typeface="Franklin Gothic Book" panose="020B0503020102020204" pitchFamily="34" charset="0"/>
                        </a:rPr>
                        <a:t>0,400 %</a:t>
                      </a:r>
                      <a:endParaRPr lang="fr-CA"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25098"/>
                      </a:srgbClr>
                    </a:solidFill>
                  </a:tcPr>
                </a:tc>
                <a:tc>
                  <a:txBody>
                    <a:bodyPr/>
                    <a:lstStyle/>
                    <a:p>
                      <a:pPr algn="ctr"/>
                      <a:r>
                        <a:rPr lang="fr-CA" sz="1100" dirty="0" smtClean="0">
                          <a:latin typeface="Franklin Gothic Book" panose="020B0503020102020204" pitchFamily="34" charset="0"/>
                        </a:rPr>
                        <a:t>0,350 %</a:t>
                      </a:r>
                      <a:endParaRPr lang="fr-CA"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25098"/>
                      </a:srgbClr>
                    </a:solidFill>
                  </a:tcPr>
                </a:tc>
                <a:tc>
                  <a:txBody>
                    <a:bodyPr/>
                    <a:lstStyle/>
                    <a:p>
                      <a:pPr algn="ctr"/>
                      <a:r>
                        <a:rPr lang="fr-CA" sz="1100" dirty="0" smtClean="0">
                          <a:latin typeface="Franklin Gothic Book" panose="020B0503020102020204" pitchFamily="34" charset="0"/>
                        </a:rPr>
                        <a:t>0,300 %</a:t>
                      </a:r>
                      <a:endParaRPr lang="fr-CA"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25098"/>
                      </a:srgbClr>
                    </a:solidFill>
                  </a:tcPr>
                </a:tc>
              </a:tr>
              <a:tr h="2504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100" dirty="0" smtClean="0">
                          <a:solidFill>
                            <a:schemeClr val="tx1"/>
                          </a:solidFill>
                          <a:latin typeface="Franklin Gothic Book" panose="020B0503020102020204" pitchFamily="34" charset="0"/>
                        </a:rPr>
                        <a:t>Revenu diversifié/équilibré</a:t>
                      </a:r>
                    </a:p>
                  </a:txBody>
                  <a:tcPr anchor="ctr">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4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100" dirty="0" smtClean="0">
                          <a:solidFill>
                            <a:schemeClr val="tx1"/>
                          </a:solidFill>
                          <a:latin typeface="Franklin Gothic Book" panose="020B0503020102020204" pitchFamily="34" charset="0"/>
                        </a:rPr>
                        <a:t>0,85 %</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4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100" dirty="0" smtClean="0">
                          <a:solidFill>
                            <a:schemeClr val="tx1"/>
                          </a:solidFill>
                          <a:latin typeface="Franklin Gothic Book" panose="020B0503020102020204" pitchFamily="34" charset="0"/>
                        </a:rPr>
                        <a:t>0,750 %</a:t>
                      </a:r>
                      <a:endParaRPr lang="fr-CA" sz="1100" dirty="0">
                        <a:solidFill>
                          <a:schemeClr val="tx1"/>
                        </a:solidFill>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45098"/>
                      </a:srgbClr>
                    </a:solidFill>
                  </a:tcPr>
                </a:tc>
                <a:tc>
                  <a:txBody>
                    <a:bodyPr/>
                    <a:lstStyle/>
                    <a:p>
                      <a:pPr algn="ctr"/>
                      <a:r>
                        <a:rPr lang="fr-CA" sz="1100" dirty="0" smtClean="0">
                          <a:latin typeface="Franklin Gothic Book" panose="020B0503020102020204" pitchFamily="34" charset="0"/>
                        </a:rPr>
                        <a:t>0,600 %</a:t>
                      </a:r>
                      <a:endParaRPr lang="fr-CA"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45098"/>
                      </a:srgbClr>
                    </a:solidFill>
                  </a:tcPr>
                </a:tc>
                <a:tc>
                  <a:txBody>
                    <a:bodyPr/>
                    <a:lstStyle/>
                    <a:p>
                      <a:pPr algn="ctr"/>
                      <a:r>
                        <a:rPr lang="fr-CA" sz="1100" dirty="0" smtClean="0">
                          <a:latin typeface="Franklin Gothic Book" panose="020B0503020102020204" pitchFamily="34" charset="0"/>
                        </a:rPr>
                        <a:t>0,550 %</a:t>
                      </a:r>
                      <a:endParaRPr lang="fr-CA"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45098"/>
                      </a:srgbClr>
                    </a:solidFill>
                  </a:tcPr>
                </a:tc>
                <a:tc>
                  <a:txBody>
                    <a:bodyPr/>
                    <a:lstStyle/>
                    <a:p>
                      <a:pPr algn="ctr"/>
                      <a:r>
                        <a:rPr lang="fr-CA" sz="1100" dirty="0" smtClean="0">
                          <a:latin typeface="Franklin Gothic Book" panose="020B0503020102020204" pitchFamily="34" charset="0"/>
                        </a:rPr>
                        <a:t>0,500 %</a:t>
                      </a:r>
                      <a:endParaRPr lang="fr-CA"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45098"/>
                      </a:srgbClr>
                    </a:solidFill>
                  </a:tcPr>
                </a:tc>
                <a:tc>
                  <a:txBody>
                    <a:bodyPr/>
                    <a:lstStyle/>
                    <a:p>
                      <a:pPr algn="ctr"/>
                      <a:r>
                        <a:rPr lang="fr-CA" sz="1100" dirty="0" smtClean="0">
                          <a:latin typeface="Franklin Gothic Book" panose="020B0503020102020204" pitchFamily="34" charset="0"/>
                        </a:rPr>
                        <a:t>0,400 %</a:t>
                      </a:r>
                      <a:endParaRPr lang="fr-CA"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45098"/>
                      </a:srgbClr>
                    </a:solidFill>
                  </a:tcPr>
                </a:tc>
              </a:tr>
              <a:tr h="2504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100" dirty="0" smtClean="0">
                          <a:solidFill>
                            <a:schemeClr val="tx1"/>
                          </a:solidFill>
                          <a:latin typeface="Franklin Gothic Book" panose="020B0503020102020204" pitchFamily="34" charset="0"/>
                        </a:rPr>
                        <a:t>Fonds propres</a:t>
                      </a:r>
                    </a:p>
                  </a:txBody>
                  <a:tcPr anchor="ctr">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F7F7F">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100" dirty="0" smtClean="0">
                          <a:solidFill>
                            <a:schemeClr val="tx1"/>
                          </a:solidFill>
                          <a:latin typeface="Franklin Gothic Book" panose="020B0503020102020204" pitchFamily="34" charset="0"/>
                        </a:rPr>
                        <a:t>0,95 %</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F7F7F">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100" dirty="0" smtClean="0">
                          <a:solidFill>
                            <a:schemeClr val="tx1"/>
                          </a:solidFill>
                          <a:latin typeface="Franklin Gothic Book" panose="020B0503020102020204" pitchFamily="34" charset="0"/>
                        </a:rPr>
                        <a:t>0,900 %</a:t>
                      </a:r>
                      <a:endParaRPr lang="fr-CA" sz="1100" dirty="0">
                        <a:solidFill>
                          <a:schemeClr val="tx1"/>
                        </a:solidFill>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F7F7F">
                        <a:alpha val="25098"/>
                      </a:srgbClr>
                    </a:solidFill>
                  </a:tcPr>
                </a:tc>
                <a:tc>
                  <a:txBody>
                    <a:bodyPr/>
                    <a:lstStyle/>
                    <a:p>
                      <a:pPr algn="ctr"/>
                      <a:r>
                        <a:rPr lang="fr-CA" sz="1100" dirty="0" smtClean="0">
                          <a:latin typeface="Franklin Gothic Book" panose="020B0503020102020204" pitchFamily="34" charset="0"/>
                        </a:rPr>
                        <a:t>0,750 %</a:t>
                      </a:r>
                      <a:endParaRPr lang="fr-CA"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F7F7F">
                        <a:alpha val="25098"/>
                      </a:srgbClr>
                    </a:solidFill>
                  </a:tcPr>
                </a:tc>
                <a:tc>
                  <a:txBody>
                    <a:bodyPr/>
                    <a:lstStyle/>
                    <a:p>
                      <a:pPr algn="ctr"/>
                      <a:r>
                        <a:rPr lang="fr-CA" sz="1100" dirty="0" smtClean="0">
                          <a:latin typeface="Franklin Gothic Book" panose="020B0503020102020204" pitchFamily="34" charset="0"/>
                        </a:rPr>
                        <a:t>0,650 %</a:t>
                      </a:r>
                      <a:endParaRPr lang="fr-CA"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F7F7F">
                        <a:alpha val="25098"/>
                      </a:srgbClr>
                    </a:solidFill>
                  </a:tcPr>
                </a:tc>
                <a:tc>
                  <a:txBody>
                    <a:bodyPr/>
                    <a:lstStyle/>
                    <a:p>
                      <a:pPr algn="ctr"/>
                      <a:r>
                        <a:rPr lang="fr-CA" sz="1100" dirty="0" smtClean="0">
                          <a:latin typeface="Franklin Gothic Book" panose="020B0503020102020204" pitchFamily="34" charset="0"/>
                        </a:rPr>
                        <a:t>0,600 %</a:t>
                      </a:r>
                      <a:endParaRPr lang="fr-CA"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F7F7F">
                        <a:alpha val="25098"/>
                      </a:srgbClr>
                    </a:solidFill>
                  </a:tcPr>
                </a:tc>
                <a:tc>
                  <a:txBody>
                    <a:bodyPr/>
                    <a:lstStyle/>
                    <a:p>
                      <a:pPr algn="ctr"/>
                      <a:r>
                        <a:rPr lang="fr-CA" sz="1100" dirty="0" smtClean="0">
                          <a:latin typeface="Franklin Gothic Book" panose="020B0503020102020204" pitchFamily="34" charset="0"/>
                        </a:rPr>
                        <a:t>0,500 %</a:t>
                      </a:r>
                      <a:endParaRPr lang="fr-CA"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F7F7F">
                        <a:alpha val="25098"/>
                      </a:srgbClr>
                    </a:solidFill>
                  </a:tcPr>
                </a:tc>
              </a:tr>
            </a:tbl>
          </a:graphicData>
        </a:graphic>
      </p:graphicFrame>
      <p:sp>
        <p:nvSpPr>
          <p:cNvPr id="3" name="TextBox 2"/>
          <p:cNvSpPr txBox="1"/>
          <p:nvPr/>
        </p:nvSpPr>
        <p:spPr>
          <a:xfrm>
            <a:off x="304800" y="1676400"/>
            <a:ext cx="8382000" cy="2895600"/>
          </a:xfrm>
          <a:prstGeom prst="rect">
            <a:avLst/>
          </a:prstGeom>
          <a:solidFill>
            <a:srgbClr val="FFFFFF">
              <a:alpha val="74902"/>
            </a:srgbClr>
          </a:solidFill>
        </p:spPr>
        <p:txBody>
          <a:bodyPr wrap="square" rtlCol="0">
            <a:spAutoFit/>
          </a:bodyPr>
          <a:lstStyle/>
          <a:p>
            <a:endParaRPr lang="en-US" dirty="0">
              <a:solidFill>
                <a:prstClr val="black"/>
              </a:solidFill>
              <a:latin typeface="Arial"/>
            </a:endParaRPr>
          </a:p>
        </p:txBody>
      </p:sp>
      <p:sp>
        <p:nvSpPr>
          <p:cNvPr id="9" name="Text Placeholder 3"/>
          <p:cNvSpPr txBox="1">
            <a:spLocks/>
          </p:cNvSpPr>
          <p:nvPr/>
        </p:nvSpPr>
        <p:spPr>
          <a:xfrm>
            <a:off x="18846" y="473236"/>
            <a:ext cx="9125154" cy="1138935"/>
          </a:xfrm>
          <a:prstGeom prst="rect">
            <a:avLst/>
          </a:prstGeom>
        </p:spPr>
        <p:txBody>
          <a:bodyPr vert="horz" lIns="88778" tIns="44390" rIns="88778" bIns="44390" rtlCol="0" anchor="ctr">
            <a:normAutofit/>
          </a:bodyPr>
          <a:lstStyle>
            <a:lvl1pPr marL="487672" indent="-487672" algn="l" defTabSz="1300460" rtl="0" eaLnBrk="1" latinLnBrk="0" hangingPunct="1">
              <a:spcBef>
                <a:spcPct val="20000"/>
              </a:spcBef>
              <a:buFont typeface="Arial" panose="020B0604020202020204" pitchFamily="34" charset="0"/>
              <a:buChar char="•"/>
              <a:defRPr sz="4200" b="0" kern="1200" baseline="0">
                <a:solidFill>
                  <a:schemeClr val="bg1"/>
                </a:solidFill>
                <a:latin typeface="Century Gothic" panose="020B0502020202020204" pitchFamily="34" charset="0"/>
                <a:ea typeface="+mn-ea"/>
                <a:cs typeface="+mn-cs"/>
              </a:defRPr>
            </a:lvl1pPr>
            <a:lvl2pPr marL="1056623" indent="-406394"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2pPr>
            <a:lvl3pPr marL="1625575"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3pPr>
            <a:lvl4pPr marL="227580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4pPr>
            <a:lvl5pPr marL="292603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5pPr>
            <a:lvl6pPr marL="357626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CA" sz="3200" dirty="0">
                <a:solidFill>
                  <a:srgbClr val="001B54"/>
                </a:solidFill>
                <a:latin typeface="Franklin Gothic Demi" panose="020B0703020102020204" pitchFamily="34" charset="0"/>
                <a:sym typeface="Helvetica Light" charset="0"/>
              </a:rPr>
              <a:t>Examen de vos coûts d'investissement </a:t>
            </a:r>
          </a:p>
        </p:txBody>
      </p:sp>
    </p:spTree>
    <p:extLst>
      <p:ext uri="{BB962C8B-B14F-4D97-AF65-F5344CB8AC3E}">
        <p14:creationId xmlns:p14="http://schemas.microsoft.com/office/powerpoint/2010/main" val="240470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custDataLst>
              <p:tags r:id="rId1"/>
            </p:custDataLst>
          </p:nvPr>
        </p:nvSpPr>
        <p:spPr>
          <a:xfrm>
            <a:off x="0" y="11527"/>
            <a:ext cx="9144000" cy="69353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Control 3"/>
          <p:cNvSpPr>
            <a:spLocks noChangeArrowheads="1" noChangeShapeType="1"/>
          </p:cNvSpPr>
          <p:nvPr>
            <p:custDataLst>
              <p:tags r:id="rId2"/>
            </p:custDataLst>
          </p:nvPr>
        </p:nvSpPr>
        <p:spPr bwMode="auto">
          <a:xfrm>
            <a:off x="1311275" y="6935788"/>
            <a:ext cx="7143750" cy="36306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solidFill>
                <a:prstClr val="black"/>
              </a:solidFill>
              <a:latin typeface="Arial"/>
            </a:endParaRPr>
          </a:p>
        </p:txBody>
      </p:sp>
      <p:sp>
        <p:nvSpPr>
          <p:cNvPr id="10" name="Text Placeholder 3"/>
          <p:cNvSpPr txBox="1">
            <a:spLocks/>
          </p:cNvSpPr>
          <p:nvPr>
            <p:custDataLst>
              <p:tags r:id="rId3"/>
            </p:custDataLst>
          </p:nvPr>
        </p:nvSpPr>
        <p:spPr>
          <a:xfrm>
            <a:off x="18846" y="76200"/>
            <a:ext cx="9125154" cy="1138935"/>
          </a:xfrm>
          <a:prstGeom prst="rect">
            <a:avLst/>
          </a:prstGeom>
        </p:spPr>
        <p:txBody>
          <a:bodyPr vert="horz" lIns="88778" tIns="44390" rIns="88778" bIns="44390" rtlCol="0" anchor="ctr">
            <a:normAutofit/>
          </a:bodyPr>
          <a:lstStyle>
            <a:lvl1pPr marL="487672" indent="-487672" algn="l" defTabSz="1300460" rtl="0" eaLnBrk="1" latinLnBrk="0" hangingPunct="1">
              <a:spcBef>
                <a:spcPct val="20000"/>
              </a:spcBef>
              <a:buFont typeface="Arial" panose="020B0604020202020204" pitchFamily="34" charset="0"/>
              <a:buChar char="•"/>
              <a:defRPr sz="4200" b="0" kern="1200" baseline="0">
                <a:solidFill>
                  <a:schemeClr val="bg1"/>
                </a:solidFill>
                <a:latin typeface="Century Gothic" panose="020B0502020202020204" pitchFamily="34" charset="0"/>
                <a:ea typeface="+mn-ea"/>
                <a:cs typeface="+mn-cs"/>
              </a:defRPr>
            </a:lvl1pPr>
            <a:lvl2pPr marL="1056623" indent="-406394"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2pPr>
            <a:lvl3pPr marL="1625575"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3pPr>
            <a:lvl4pPr marL="227580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4pPr>
            <a:lvl5pPr marL="292603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5pPr>
            <a:lvl6pPr marL="357626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FR" sz="3200" dirty="0">
                <a:solidFill>
                  <a:srgbClr val="001B54"/>
                </a:solidFill>
                <a:latin typeface="Franklin Gothic Demi" panose="020B0703020102020204" pitchFamily="34" charset="0"/>
                <a:sym typeface="Helvetica Light" charset="0"/>
              </a:rPr>
              <a:t>Examen de vos coûts d'investissement </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972" y="882870"/>
            <a:ext cx="9414329" cy="5757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3"/>
          <p:cNvSpPr txBox="1">
            <a:spLocks noChangeArrowheads="1"/>
          </p:cNvSpPr>
          <p:nvPr/>
        </p:nvSpPr>
        <p:spPr bwMode="auto">
          <a:xfrm>
            <a:off x="188685" y="6590508"/>
            <a:ext cx="8746671" cy="712787"/>
          </a:xfrm>
          <a:prstGeom prst="rect">
            <a:avLst/>
          </a:prstGeom>
          <a:noFill/>
          <a:ln>
            <a:noFill/>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fr-FR" altLang="en-US" sz="700" dirty="0" smtClean="0">
                <a:solidFill>
                  <a:srgbClr val="000000"/>
                </a:solidFill>
                <a:latin typeface="Roboto Light" panose="02000000000000000000" pitchFamily="2" charset="0"/>
                <a:ea typeface="Roboto Light" panose="02000000000000000000" pitchFamily="2" charset="0"/>
                <a:cs typeface="Arial" pitchFamily="34" charset="0"/>
              </a:rPr>
              <a:t>Cet </a:t>
            </a:r>
            <a:r>
              <a:rPr lang="fr-FR" altLang="en-US" sz="700" dirty="0">
                <a:solidFill>
                  <a:srgbClr val="000000"/>
                </a:solidFill>
                <a:latin typeface="Roboto Light" panose="02000000000000000000" pitchFamily="2" charset="0"/>
                <a:ea typeface="Roboto Light" panose="02000000000000000000" pitchFamily="2" charset="0"/>
                <a:cs typeface="Arial" pitchFamily="34" charset="0"/>
              </a:rPr>
              <a:t>exemple est fondé sur un fonds commun de placement en actions canadiennes typique dont le RFG est calculé conformément au Règlement 81-102. Les fonds communs de placement au Canada sont ventilés légèrement différemment en raison de leurs taux des frais de gestion, leurs structures des coûts et leur efficience opérationnelle. Cet exemple est fourni aux fins d'illustration seulement.</a:t>
            </a:r>
            <a:r>
              <a:rPr lang="en-US" altLang="en-US" sz="700" dirty="0">
                <a:solidFill>
                  <a:srgbClr val="000000"/>
                </a:solidFill>
                <a:latin typeface="Roboto Light" panose="02000000000000000000" pitchFamily="2" charset="0"/>
                <a:ea typeface="Roboto Light" panose="02000000000000000000" pitchFamily="2" charset="0"/>
                <a:cs typeface="Arial" pitchFamily="34" charset="0"/>
              </a:rPr>
              <a:t> </a:t>
            </a:r>
          </a:p>
        </p:txBody>
      </p:sp>
    </p:spTree>
    <p:extLst>
      <p:ext uri="{BB962C8B-B14F-4D97-AF65-F5344CB8AC3E}">
        <p14:creationId xmlns:p14="http://schemas.microsoft.com/office/powerpoint/2010/main" val="3910097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7"/>
</p:tagLst>
</file>

<file path=ppt/tags/tag101.xml><?xml version="1.0" encoding="utf-8"?>
<p:tagLst xmlns:a="http://schemas.openxmlformats.org/drawingml/2006/main" xmlns:r="http://schemas.openxmlformats.org/officeDocument/2006/relationships" xmlns:p="http://schemas.openxmlformats.org/presentationml/2006/main">
  <p:tag name="NUM" val="8"/>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7"/>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7"/>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8"/>
</p:tagLst>
</file>

<file path=ppt/tags/tag39.xml><?xml version="1.0" encoding="utf-8"?>
<p:tagLst xmlns:a="http://schemas.openxmlformats.org/drawingml/2006/main" xmlns:r="http://schemas.openxmlformats.org/officeDocument/2006/relationships" xmlns:p="http://schemas.openxmlformats.org/presentationml/2006/main">
  <p:tag name="NUM" val="9"/>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0"/>
</p:tagLst>
</file>

<file path=ppt/tags/tag41.xml><?xml version="1.0" encoding="utf-8"?>
<p:tagLst xmlns:a="http://schemas.openxmlformats.org/drawingml/2006/main" xmlns:r="http://schemas.openxmlformats.org/officeDocument/2006/relationships" xmlns:p="http://schemas.openxmlformats.org/presentationml/2006/main">
  <p:tag name="NUM" val="11"/>
</p:tagLst>
</file>

<file path=ppt/tags/tag42.xml><?xml version="1.0" encoding="utf-8"?>
<p:tagLst xmlns:a="http://schemas.openxmlformats.org/drawingml/2006/main" xmlns:r="http://schemas.openxmlformats.org/officeDocument/2006/relationships" xmlns:p="http://schemas.openxmlformats.org/presentationml/2006/main">
  <p:tag name="NUM" val="12"/>
</p:tagLst>
</file>

<file path=ppt/tags/tag43.xml><?xml version="1.0" encoding="utf-8"?>
<p:tagLst xmlns:a="http://schemas.openxmlformats.org/drawingml/2006/main" xmlns:r="http://schemas.openxmlformats.org/officeDocument/2006/relationships" xmlns:p="http://schemas.openxmlformats.org/presentationml/2006/main">
  <p:tag name="NUM" val="13"/>
</p:tagLst>
</file>

<file path=ppt/tags/tag44.xml><?xml version="1.0" encoding="utf-8"?>
<p:tagLst xmlns:a="http://schemas.openxmlformats.org/drawingml/2006/main" xmlns:r="http://schemas.openxmlformats.org/officeDocument/2006/relationships" xmlns:p="http://schemas.openxmlformats.org/presentationml/2006/main">
  <p:tag name="NUM" val="14"/>
</p:tagLst>
</file>

<file path=ppt/tags/tag45.xml><?xml version="1.0" encoding="utf-8"?>
<p:tagLst xmlns:a="http://schemas.openxmlformats.org/drawingml/2006/main" xmlns:r="http://schemas.openxmlformats.org/officeDocument/2006/relationships" xmlns:p="http://schemas.openxmlformats.org/presentationml/2006/main">
  <p:tag name="NUM" val="15"/>
</p:tagLst>
</file>

<file path=ppt/tags/tag46.xml><?xml version="1.0" encoding="utf-8"?>
<p:tagLst xmlns:a="http://schemas.openxmlformats.org/drawingml/2006/main" xmlns:r="http://schemas.openxmlformats.org/officeDocument/2006/relationships" xmlns:p="http://schemas.openxmlformats.org/presentationml/2006/main">
  <p:tag name="NUM" val="16"/>
</p:tagLst>
</file>

<file path=ppt/tags/tag47.xml><?xml version="1.0" encoding="utf-8"?>
<p:tagLst xmlns:a="http://schemas.openxmlformats.org/drawingml/2006/main" xmlns:r="http://schemas.openxmlformats.org/officeDocument/2006/relationships" xmlns:p="http://schemas.openxmlformats.org/presentationml/2006/main">
  <p:tag name="NUM" val="17"/>
</p:tagLst>
</file>

<file path=ppt/tags/tag48.xml><?xml version="1.0" encoding="utf-8"?>
<p:tagLst xmlns:a="http://schemas.openxmlformats.org/drawingml/2006/main" xmlns:r="http://schemas.openxmlformats.org/officeDocument/2006/relationships" xmlns:p="http://schemas.openxmlformats.org/presentationml/2006/main">
  <p:tag name="NUM" val="18"/>
</p:tagLst>
</file>

<file path=ppt/tags/tag49.xml><?xml version="1.0" encoding="utf-8"?>
<p:tagLst xmlns:a="http://schemas.openxmlformats.org/drawingml/2006/main" xmlns:r="http://schemas.openxmlformats.org/officeDocument/2006/relationships" xmlns:p="http://schemas.openxmlformats.org/presentationml/2006/main">
  <p:tag name="NUM" val="19"/>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0"/>
</p:tagLst>
</file>

<file path=ppt/tags/tag51.xml><?xml version="1.0" encoding="utf-8"?>
<p:tagLst xmlns:a="http://schemas.openxmlformats.org/drawingml/2006/main" xmlns:r="http://schemas.openxmlformats.org/officeDocument/2006/relationships" xmlns:p="http://schemas.openxmlformats.org/presentationml/2006/main">
  <p:tag name="NUM" val="21"/>
</p:tagLst>
</file>

<file path=ppt/tags/tag52.xml><?xml version="1.0" encoding="utf-8"?>
<p:tagLst xmlns:a="http://schemas.openxmlformats.org/drawingml/2006/main" xmlns:r="http://schemas.openxmlformats.org/officeDocument/2006/relationships" xmlns:p="http://schemas.openxmlformats.org/presentationml/2006/main">
  <p:tag name="NUM" val="22"/>
</p:tagLst>
</file>

<file path=ppt/tags/tag53.xml><?xml version="1.0" encoding="utf-8"?>
<p:tagLst xmlns:a="http://schemas.openxmlformats.org/drawingml/2006/main" xmlns:r="http://schemas.openxmlformats.org/officeDocument/2006/relationships" xmlns:p="http://schemas.openxmlformats.org/presentationml/2006/main">
  <p:tag name="NUM" val="23"/>
</p:tagLst>
</file>

<file path=ppt/tags/tag54.xml><?xml version="1.0" encoding="utf-8"?>
<p:tagLst xmlns:a="http://schemas.openxmlformats.org/drawingml/2006/main" xmlns:r="http://schemas.openxmlformats.org/officeDocument/2006/relationships" xmlns:p="http://schemas.openxmlformats.org/presentationml/2006/main">
  <p:tag name="NUM" val="24"/>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8"/>
</p:tagLst>
</file>

<file path=ppt/tags/tag63.xml><?xml version="1.0" encoding="utf-8"?>
<p:tagLst xmlns:a="http://schemas.openxmlformats.org/drawingml/2006/main" xmlns:r="http://schemas.openxmlformats.org/officeDocument/2006/relationships" xmlns:p="http://schemas.openxmlformats.org/presentationml/2006/main">
  <p:tag name="NUM" val="9"/>
</p:tagLst>
</file>

<file path=ppt/tags/tag64.xml><?xml version="1.0" encoding="utf-8"?>
<p:tagLst xmlns:a="http://schemas.openxmlformats.org/drawingml/2006/main" xmlns:r="http://schemas.openxmlformats.org/officeDocument/2006/relationships" xmlns:p="http://schemas.openxmlformats.org/presentationml/2006/main">
  <p:tag name="NUM" val="10"/>
</p:tagLst>
</file>

<file path=ppt/tags/tag65.xml><?xml version="1.0" encoding="utf-8"?>
<p:tagLst xmlns:a="http://schemas.openxmlformats.org/drawingml/2006/main" xmlns:r="http://schemas.openxmlformats.org/officeDocument/2006/relationships" xmlns:p="http://schemas.openxmlformats.org/presentationml/2006/main">
  <p:tag name="NUM" val="11"/>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5"/>
</p:tagLst>
</file>

<file path=ppt/tags/tag74.xml><?xml version="1.0" encoding="utf-8"?>
<p:tagLst xmlns:a="http://schemas.openxmlformats.org/drawingml/2006/main" xmlns:r="http://schemas.openxmlformats.org/officeDocument/2006/relationships" xmlns:p="http://schemas.openxmlformats.org/presentationml/2006/main">
  <p:tag name="NUM" val="6"/>
</p:tagLst>
</file>

<file path=ppt/tags/tag75.xml><?xml version="1.0" encoding="utf-8"?>
<p:tagLst xmlns:a="http://schemas.openxmlformats.org/drawingml/2006/main" xmlns:r="http://schemas.openxmlformats.org/officeDocument/2006/relationships" xmlns:p="http://schemas.openxmlformats.org/presentationml/2006/main">
  <p:tag name="NUM" val="7"/>
</p:tagLst>
</file>

<file path=ppt/tags/tag76.xml><?xml version="1.0" encoding="utf-8"?>
<p:tagLst xmlns:a="http://schemas.openxmlformats.org/drawingml/2006/main" xmlns:r="http://schemas.openxmlformats.org/officeDocument/2006/relationships" xmlns:p="http://schemas.openxmlformats.org/presentationml/2006/main">
  <p:tag name="NUM" val="8"/>
</p:tagLst>
</file>

<file path=ppt/tags/tag77.xml><?xml version="1.0" encoding="utf-8"?>
<p:tagLst xmlns:a="http://schemas.openxmlformats.org/drawingml/2006/main" xmlns:r="http://schemas.openxmlformats.org/officeDocument/2006/relationships" xmlns:p="http://schemas.openxmlformats.org/presentationml/2006/main">
  <p:tag name="NUM" val="9"/>
</p:tagLst>
</file>

<file path=ppt/tags/tag78.xml><?xml version="1.0" encoding="utf-8"?>
<p:tagLst xmlns:a="http://schemas.openxmlformats.org/drawingml/2006/main" xmlns:r="http://schemas.openxmlformats.org/officeDocument/2006/relationships" xmlns:p="http://schemas.openxmlformats.org/presentationml/2006/main">
  <p:tag name="NUM" val="10"/>
</p:tagLst>
</file>

<file path=ppt/tags/tag79.xml><?xml version="1.0" encoding="utf-8"?>
<p:tagLst xmlns:a="http://schemas.openxmlformats.org/drawingml/2006/main" xmlns:r="http://schemas.openxmlformats.org/officeDocument/2006/relationships" xmlns:p="http://schemas.openxmlformats.org/presentationml/2006/main">
  <p:tag name="NUM" val="1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12"/>
</p:tagLst>
</file>

<file path=ppt/tags/tag81.xml><?xml version="1.0" encoding="utf-8"?>
<p:tagLst xmlns:a="http://schemas.openxmlformats.org/drawingml/2006/main" xmlns:r="http://schemas.openxmlformats.org/officeDocument/2006/relationships" xmlns:p="http://schemas.openxmlformats.org/presentationml/2006/main">
  <p:tag name="NUM" val="13"/>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6"/>
</p:tagLst>
</file>

<file path=ppt/tags/tag88.xml><?xml version="1.0" encoding="utf-8"?>
<p:tagLst xmlns:a="http://schemas.openxmlformats.org/drawingml/2006/main" xmlns:r="http://schemas.openxmlformats.org/officeDocument/2006/relationships" xmlns:p="http://schemas.openxmlformats.org/presentationml/2006/main">
  <p:tag name="NUM" val="7"/>
</p:tagLst>
</file>

<file path=ppt/tags/tag89.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9"/>
</p:tagLst>
</file>

<file path=ppt/tags/tag91.xml><?xml version="1.0" encoding="utf-8"?>
<p:tagLst xmlns:a="http://schemas.openxmlformats.org/drawingml/2006/main" xmlns:r="http://schemas.openxmlformats.org/officeDocument/2006/relationships" xmlns:p="http://schemas.openxmlformats.org/presentationml/2006/main">
  <p:tag name="NUM" val="10"/>
</p:tagLst>
</file>

<file path=ppt/tags/tag92.xml><?xml version="1.0" encoding="utf-8"?>
<p:tagLst xmlns:a="http://schemas.openxmlformats.org/drawingml/2006/main" xmlns:r="http://schemas.openxmlformats.org/officeDocument/2006/relationships" xmlns:p="http://schemas.openxmlformats.org/presentationml/2006/main">
  <p:tag name="NUM" val="11"/>
</p:tagLst>
</file>

<file path=ppt/tags/tag93.xml><?xml version="1.0" encoding="utf-8"?>
<p:tagLst xmlns:a="http://schemas.openxmlformats.org/drawingml/2006/main" xmlns:r="http://schemas.openxmlformats.org/officeDocument/2006/relationships" xmlns:p="http://schemas.openxmlformats.org/presentationml/2006/main">
  <p:tag name="NUM" val="12"/>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Custom Design">
  <a:themeElements>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1342</Words>
  <Application>Microsoft Office PowerPoint</Application>
  <PresentationFormat>On-screen Show (4:3)</PresentationFormat>
  <Paragraphs>256</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Custom Design</vt:lpstr>
      <vt:lpstr>Office Theme</vt:lpstr>
      <vt:lpstr>PowerPoint Presentation</vt:lpstr>
      <vt:lpstr>PowerPoint Presentation</vt:lpstr>
      <vt:lpstr>Changements que nous effectuons  pour mieux vous servir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 Investments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Yates, Jordan</dc:creator>
  <cp:lastModifiedBy>Yates, Jordan</cp:lastModifiedBy>
  <cp:revision>13</cp:revision>
  <cp:lastPrinted>2015-04-09T14:37:58Z</cp:lastPrinted>
  <dcterms:created xsi:type="dcterms:W3CDTF">2015-04-09T12:54:27Z</dcterms:created>
  <dcterms:modified xsi:type="dcterms:W3CDTF">2017-09-13T18:12:08Z</dcterms:modified>
</cp:coreProperties>
</file>