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77" r:id="rId4"/>
    <p:sldId id="278" r:id="rId5"/>
    <p:sldId id="279" r:id="rId6"/>
    <p:sldId id="281" r:id="rId7"/>
    <p:sldId id="280" r:id="rId8"/>
    <p:sldId id="276" r:id="rId9"/>
    <p:sldId id="282" r:id="rId10"/>
    <p:sldId id="271" r:id="rId11"/>
    <p:sldId id="272" r:id="rId12"/>
    <p:sldId id="273" r:id="rId13"/>
    <p:sldId id="274" r:id="rId14"/>
    <p:sldId id="283" r:id="rId15"/>
    <p:sldId id="275" r:id="rId16"/>
    <p:sldId id="284"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57" autoAdjust="0"/>
  </p:normalViewPr>
  <p:slideViewPr>
    <p:cSldViewPr>
      <p:cViewPr varScale="1">
        <p:scale>
          <a:sx n="94" d="100"/>
          <a:sy n="94" d="100"/>
        </p:scale>
        <p:origin x="-21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5E33011-9677-4698-A7C0-64331D272EC7}" type="datetimeFigureOut">
              <a:rPr lang="en-US" smtClean="0"/>
              <a:t>9/13/2017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73D8E02-8D10-4433-A2AF-CB28C25E6FAF}" type="slidenum">
              <a:rPr lang="en-US" smtClean="0"/>
              <a:t>‹#›</a:t>
            </a:fld>
            <a:endParaRPr lang="en-US"/>
          </a:p>
        </p:txBody>
      </p:sp>
    </p:spTree>
    <p:extLst>
      <p:ext uri="{BB962C8B-B14F-4D97-AF65-F5344CB8AC3E}">
        <p14:creationId xmlns:p14="http://schemas.microsoft.com/office/powerpoint/2010/main" val="288481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616544-418F-465D-905A-821646958975}"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66434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616544-418F-465D-905A-821646958975}"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882733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2319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2850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27AE3DB-66B2-490C-877D-2F85D4634F2F}" type="slidenum">
              <a:rPr lang="en-US" smtClean="0">
                <a:solidFill>
                  <a:prstClr val="black"/>
                </a:solidFill>
              </a:rPr>
              <a:pPr/>
              <a:t>13</a:t>
            </a:fld>
            <a:endParaRPr lang="en-US">
              <a:solidFill>
                <a:prstClr val="black"/>
              </a:solidFill>
            </a:endParaRPr>
          </a:p>
        </p:txBody>
      </p:sp>
      <p:sp>
        <p:nvSpPr>
          <p:cNvPr id="5" name="TextBox 4"/>
          <p:cNvSpPr txBox="1"/>
          <p:nvPr/>
        </p:nvSpPr>
        <p:spPr>
          <a:xfrm>
            <a:off x="1096396" y="4605010"/>
            <a:ext cx="4890747" cy="3816429"/>
          </a:xfrm>
          <a:prstGeom prst="rect">
            <a:avLst/>
          </a:prstGeom>
          <a:noFill/>
        </p:spPr>
        <p:txBody>
          <a:bodyPr wrap="square" rtlCol="0">
            <a:spAutoFit/>
          </a:bodyPr>
          <a:lstStyle/>
          <a:p>
            <a:pPr fontAlgn="base">
              <a:spcBef>
                <a:spcPct val="0"/>
              </a:spcBef>
              <a:spcAft>
                <a:spcPct val="0"/>
              </a:spcAft>
            </a:pPr>
            <a:r>
              <a:rPr lang="en-US" sz="1100" dirty="0" smtClean="0">
                <a:solidFill>
                  <a:prstClr val="black"/>
                </a:solidFill>
                <a:latin typeface="Arial" pitchFamily="34" charset="0"/>
              </a:rPr>
              <a:t>Now you want to talk about some value-added services that you have provided your clients. Services that are a bit out of the ordinary and show the client that you care about them as people because these services are more personal. </a:t>
            </a:r>
          </a:p>
          <a:p>
            <a:pPr fontAlgn="base">
              <a:spcBef>
                <a:spcPct val="0"/>
              </a:spcBef>
              <a:spcAft>
                <a:spcPct val="0"/>
              </a:spcAft>
            </a:pPr>
            <a:r>
              <a:rPr lang="en-US" sz="1100" dirty="0" smtClean="0">
                <a:solidFill>
                  <a:prstClr val="black"/>
                </a:solidFill>
                <a:latin typeface="Arial" pitchFamily="34" charset="0"/>
              </a:rPr>
              <a:t>Here are some examples of value-added services that you can provide clients, and the beauty of these services is that they don’t involve a lot of extra effort or costs to carry out. </a:t>
            </a:r>
          </a:p>
          <a:p>
            <a:pPr fontAlgn="base">
              <a:spcBef>
                <a:spcPct val="0"/>
              </a:spcBef>
              <a:spcAft>
                <a:spcPct val="0"/>
              </a:spcAft>
            </a:pPr>
            <a:r>
              <a:rPr lang="en-US" sz="1100" dirty="0" smtClean="0">
                <a:solidFill>
                  <a:prstClr val="black"/>
                </a:solidFill>
                <a:latin typeface="Arial" pitchFamily="34" charset="0"/>
              </a:rPr>
              <a:t>The first is IWM which is a meeting that you can facilitate to help clients discuss their wills and estate plans with their adult children. Research shows that 67% of clients do not discuss their intentions with their adult children. Avoiding this topic can make a lot of clients lose sleep because they know that it can cause problems with inheritors down the road. </a:t>
            </a:r>
          </a:p>
          <a:p>
            <a:pPr fontAlgn="base">
              <a:spcBef>
                <a:spcPct val="0"/>
              </a:spcBef>
              <a:spcAft>
                <a:spcPct val="0"/>
              </a:spcAft>
            </a:pPr>
            <a:r>
              <a:rPr lang="en-US" sz="1100" dirty="0" smtClean="0">
                <a:solidFill>
                  <a:prstClr val="black"/>
                </a:solidFill>
                <a:latin typeface="Arial" pitchFamily="34" charset="0"/>
              </a:rPr>
              <a:t>Another value added service is providing your clients with access to lawyers who can help them set up these important documents. 58% of Canadians do not have a signed will…so there is a need for this service.</a:t>
            </a:r>
          </a:p>
          <a:p>
            <a:pPr fontAlgn="base">
              <a:spcBef>
                <a:spcPct val="0"/>
              </a:spcBef>
              <a:spcAft>
                <a:spcPct val="0"/>
              </a:spcAft>
            </a:pPr>
            <a:r>
              <a:rPr lang="en-US" sz="1100" dirty="0" smtClean="0">
                <a:solidFill>
                  <a:prstClr val="black"/>
                </a:solidFill>
                <a:latin typeface="Arial" pitchFamily="34" charset="0"/>
              </a:rPr>
              <a:t>The third example of a value-added service is helping clients work through life transition events. Sooner or later every client is going to go through some kind of a life transition event. For example, demographics show that women will outlive men and that means more widows who will be left to manage their own finances which many may never have had to handle before. As a trusted advisor you will be able to help educate them and set up a budget or maybe a financial plan.  </a:t>
            </a:r>
          </a:p>
        </p:txBody>
      </p:sp>
    </p:spTree>
    <p:extLst>
      <p:ext uri="{BB962C8B-B14F-4D97-AF65-F5344CB8AC3E}">
        <p14:creationId xmlns:p14="http://schemas.microsoft.com/office/powerpoint/2010/main" val="1228435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2617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2A616544-418F-465D-905A-821646958975}"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66434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27AE3DB-66B2-490C-877D-2F85D4634F2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4067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5668" y="4368345"/>
            <a:ext cx="5283880" cy="4187825"/>
          </a:xfrm>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5654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4986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27AE3DB-66B2-490C-877D-2F85D4634F2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42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27AE3DB-66B2-490C-877D-2F85D4634F2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4067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9086" y="4422775"/>
            <a:ext cx="5203372" cy="4187825"/>
          </a:xfrm>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33B8F09-1267-4E00-AE8E-607C88E1EBF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5755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3D8E02-8D10-4433-A2AF-CB28C25E6FAF}" type="slidenum">
              <a:rPr lang="en-US" smtClean="0"/>
              <a:t>9</a:t>
            </a:fld>
            <a:endParaRPr lang="en-US"/>
          </a:p>
        </p:txBody>
      </p:sp>
    </p:spTree>
    <p:extLst>
      <p:ext uri="{BB962C8B-B14F-4D97-AF65-F5344CB8AC3E}">
        <p14:creationId xmlns:p14="http://schemas.microsoft.com/office/powerpoint/2010/main" val="133476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7AE2AEE-D5F1-49C7-9779-EA427E614300}" type="datetimeFigureOut">
              <a:rPr lang="en-US" smtClean="0"/>
              <a:pPr/>
              <a:t>9/13/2017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1732386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AE2AEE-D5F1-49C7-9779-EA427E614300}"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Tree>
    <p:extLst>
      <p:ext uri="{BB962C8B-B14F-4D97-AF65-F5344CB8AC3E}">
        <p14:creationId xmlns:p14="http://schemas.microsoft.com/office/powerpoint/2010/main" val="177547951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AE2AEE-D5F1-49C7-9779-EA427E614300}"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9390684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5459DF8-4A85-40D4-BE8C-7042A1A0FF2E}"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042082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2059ABD-D322-4121-8062-3C18E46E281A}"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57035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C2F881C-164F-4060-A587-74E606085F6D}"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19357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A181A1F-6488-4FBE-9C86-17B6D673520E}"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5502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6DA60B8-6586-485C-8ABC-B5CE8A8126A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679693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717B8-7EE8-4AF1-8ADE-CDF6DDFB3D15}"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94811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6A5114EF-6F5F-4EC6-A1B2-E371202E5E13}"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941632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D69C3A3-4CD8-490D-8D06-019A1FB26AE3}"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86730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7AE2AEE-D5F1-49C7-9779-EA427E614300}"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9613984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41B763E-4FEA-4203-A706-04C8168AF3B9}"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947316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89B64-C053-425F-BF02-030F28A4832E}"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857454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C78FD2E-C2C3-413D-8A20-73CDD37AE09E}"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87975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68126"/>
            <a:ext cx="9144000" cy="1470025"/>
          </a:xfrm>
        </p:spPr>
        <p:txBody>
          <a:bodyPr>
            <a:normAutofit/>
          </a:bodyPr>
          <a:lstStyle>
            <a:lvl1pPr algn="ctr">
              <a:defRPr sz="3600" b="1" i="0" cap="all">
                <a:solidFill>
                  <a:srgbClr val="06336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3022569"/>
            <a:ext cx="9144000" cy="1752600"/>
          </a:xfrm>
        </p:spPr>
        <p:txBody>
          <a:bodyPr/>
          <a:lstStyle>
            <a:lvl1pPr marL="0" indent="0" algn="ctr">
              <a:spcAft>
                <a:spcPts val="0"/>
              </a:spcAft>
              <a:buNone/>
              <a:defRPr>
                <a:solidFill>
                  <a:srgbClr val="0633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93574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2"/>
          <p:cNvSpPr>
            <a:spLocks noGrp="1"/>
          </p:cNvSpPr>
          <p:nvPr>
            <p:ph idx="1"/>
          </p:nvPr>
        </p:nvSpPr>
        <p:spPr>
          <a:xfrm>
            <a:off x="457200" y="1323445"/>
            <a:ext cx="8450263" cy="4511675"/>
          </a:xfrm>
        </p:spPr>
        <p:txBody>
          <a:bodyPr/>
          <a:lstStyle>
            <a:lvl1pPr>
              <a:buClr>
                <a:srgbClr val="7BBE2F"/>
              </a:buClr>
              <a:defRPr>
                <a:solidFill>
                  <a:schemeClr val="tx1"/>
                </a:solidFill>
              </a:defRPr>
            </a:lvl1pPr>
            <a:lvl2pPr>
              <a:buClr>
                <a:srgbClr val="063369"/>
              </a:buClr>
              <a:defRPr>
                <a:solidFill>
                  <a:schemeClr val="tx1"/>
                </a:solidFill>
              </a:defRPr>
            </a:lvl2pPr>
            <a:lvl3pPr>
              <a:buClr>
                <a:srgbClr val="7BBE2F"/>
              </a:buClr>
              <a:defRPr>
                <a:solidFill>
                  <a:schemeClr val="tx1"/>
                </a:solidFill>
              </a:defRPr>
            </a:lvl3pPr>
            <a:lvl4pPr>
              <a:buClr>
                <a:srgbClr val="7BBE2F"/>
              </a:buClr>
              <a:defRPr>
                <a:solidFill>
                  <a:schemeClr val="tx1"/>
                </a:solidFill>
              </a:defRPr>
            </a:lvl4pPr>
            <a:lvl5pPr>
              <a:buClr>
                <a:srgbClr val="7BBE2F"/>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4314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0303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9192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901825"/>
            <a:ext cx="9144000" cy="1470025"/>
          </a:xfrm>
        </p:spPr>
        <p:txBody>
          <a:bodyPr>
            <a:normAutofit/>
          </a:bodyPr>
          <a:lstStyle>
            <a:lvl1pPr algn="ctr">
              <a:defRPr sz="3600" b="1" i="0" cap="all">
                <a:solidFill>
                  <a:srgbClr val="063369"/>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76010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083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47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7AE2AEE-D5F1-49C7-9779-EA427E614300}" type="datetimeFigureOut">
              <a:rPr lang="en-US" smtClean="0"/>
              <a:pPr/>
              <a:t>9/13/2017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42260512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1168400"/>
            <a:ext cx="7785100" cy="534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7349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323445"/>
            <a:ext cx="8450263" cy="4511675"/>
          </a:xfrm>
        </p:spPr>
        <p:txBody>
          <a:bodyPr/>
          <a:lstStyle>
            <a:lvl1pPr>
              <a:defRPr>
                <a:solidFill>
                  <a:srgbClr val="595959"/>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4552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309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685800" y="2056004"/>
            <a:ext cx="7772400" cy="1470025"/>
          </a:xfrm>
        </p:spPr>
        <p:txBody>
          <a:bodyPr>
            <a:normAutofit/>
          </a:bodyPr>
          <a:lstStyle>
            <a:lvl1pPr algn="ctr">
              <a:defRPr sz="3600" b="1" i="0"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52962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08336" y="4150172"/>
            <a:ext cx="7327329" cy="911685"/>
          </a:xfrm>
        </p:spPr>
        <p:txBody>
          <a:bodyPr>
            <a:normAutofit/>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itle 4"/>
          <p:cNvSpPr>
            <a:spLocks noGrp="1"/>
          </p:cNvSpPr>
          <p:nvPr>
            <p:ph type="title"/>
          </p:nvPr>
        </p:nvSpPr>
        <p:spPr>
          <a:xfrm>
            <a:off x="1258226" y="5011920"/>
            <a:ext cx="6627549" cy="724186"/>
          </a:xfrm>
        </p:spPr>
        <p:txBody>
          <a:bodyPr>
            <a:normAutofit/>
          </a:bodyPr>
          <a:lstStyle>
            <a:lvl1pPr algn="ctr">
              <a:defRPr sz="2100">
                <a:solidFill>
                  <a:srgbClr val="E6653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4072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reate Your Value Content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116086" y="6546578"/>
            <a:ext cx="3493740" cy="1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133" tIns="31522" rIns="63133" bIns="31522">
            <a:spAutoFit/>
          </a:bodyP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03224" eaLnBrk="0" fontAlgn="base" hangingPunct="0">
              <a:spcBef>
                <a:spcPct val="0"/>
              </a:spcBef>
              <a:spcAft>
                <a:spcPct val="0"/>
              </a:spcAft>
              <a:defRPr/>
            </a:pPr>
            <a:r>
              <a:rPr lang="en-US" sz="700" dirty="0" smtClean="0">
                <a:solidFill>
                  <a:srgbClr val="6F7275"/>
                </a:solidFill>
                <a:latin typeface="Century Gothic" pitchFamily="34" charset="0"/>
              </a:rPr>
              <a:t>Internal use only – do not show or distribute to the public.</a:t>
            </a:r>
            <a:endParaRPr lang="en-CA" sz="700" dirty="0" smtClean="0">
              <a:solidFill>
                <a:srgbClr val="6F7275"/>
              </a:solidFill>
              <a:latin typeface="Century Gothic" pitchFamily="34" charset="0"/>
            </a:endParaRPr>
          </a:p>
        </p:txBody>
      </p:sp>
      <p:sp>
        <p:nvSpPr>
          <p:cNvPr id="6" name="Content Placeholder 10"/>
          <p:cNvSpPr>
            <a:spLocks noGrp="1"/>
          </p:cNvSpPr>
          <p:nvPr>
            <p:ph sz="quarter" idx="16"/>
          </p:nvPr>
        </p:nvSpPr>
        <p:spPr>
          <a:xfrm>
            <a:off x="1091504" y="2011772"/>
            <a:ext cx="6961201" cy="1012543"/>
          </a:xfrm>
          <a:prstGeom prst="rect">
            <a:avLst/>
          </a:prstGeom>
        </p:spPr>
        <p:txBody>
          <a:bodyPr/>
          <a:lstStyle>
            <a:lvl1pPr>
              <a:spcBef>
                <a:spcPts val="0"/>
              </a:spcBef>
              <a:defRPr sz="3100">
                <a:solidFill>
                  <a:srgbClr val="A6AAA9"/>
                </a:solidFill>
                <a:latin typeface="Century Gothic" panose="020B0502020202020204" pitchFamily="34" charset="0"/>
              </a:defRPr>
            </a:lvl1pPr>
            <a:lvl2pPr>
              <a:defRPr lang="en-US" sz="3100" kern="1200" dirty="0" smtClean="0">
                <a:solidFill>
                  <a:srgbClr val="A6AAA9"/>
                </a:solidFill>
                <a:latin typeface="Century Gothic" panose="020B0502020202020204" pitchFamily="34" charset="0"/>
                <a:ea typeface="+mn-ea"/>
                <a:cs typeface="+mn-cs"/>
                <a:sym typeface="Helvetica Light" charset="0"/>
              </a:defRPr>
            </a:lvl2pPr>
          </a:lstStyle>
          <a:p>
            <a:pPr lvl="0"/>
            <a:r>
              <a:rPr lang="en-US" dirty="0" smtClean="0"/>
              <a:t>Click to edit Master text styles</a:t>
            </a:r>
          </a:p>
        </p:txBody>
      </p:sp>
      <p:sp>
        <p:nvSpPr>
          <p:cNvPr id="7" name="Content Placeholder 12"/>
          <p:cNvSpPr>
            <a:spLocks noGrp="1"/>
          </p:cNvSpPr>
          <p:nvPr>
            <p:ph sz="quarter" idx="17"/>
          </p:nvPr>
        </p:nvSpPr>
        <p:spPr>
          <a:xfrm>
            <a:off x="1092014" y="3378370"/>
            <a:ext cx="6960691" cy="2227242"/>
          </a:xfrm>
          <a:prstGeom prst="rect">
            <a:avLst/>
          </a:prstGeom>
        </p:spPr>
        <p:txBody>
          <a:bodyPr/>
          <a:lstStyle>
            <a:lvl1pPr>
              <a:spcBef>
                <a:spcPts val="0"/>
              </a:spcBef>
              <a:defRPr sz="1300">
                <a:solidFill>
                  <a:srgbClr val="5E5E5E"/>
                </a:solidFill>
                <a:latin typeface="Century Gothic" panose="020B0502020202020204" pitchFamily="34" charset="0"/>
              </a:defRPr>
            </a:lvl1pPr>
          </a:lstStyle>
          <a:p>
            <a:pPr lvl="0"/>
            <a:r>
              <a:rPr lang="en-US" smtClean="0"/>
              <a:t>Click to edit Master text styles</a:t>
            </a:r>
          </a:p>
        </p:txBody>
      </p:sp>
      <p:sp>
        <p:nvSpPr>
          <p:cNvPr id="5" name="Text Placeholder 2"/>
          <p:cNvSpPr>
            <a:spLocks noGrp="1"/>
          </p:cNvSpPr>
          <p:nvPr>
            <p:ph type="body" sz="quarter" idx="18"/>
          </p:nvPr>
        </p:nvSpPr>
        <p:spPr>
          <a:xfrm>
            <a:off x="521497" y="441794"/>
            <a:ext cx="3797350" cy="556937"/>
          </a:xfrm>
          <a:prstGeom prst="rect">
            <a:avLst/>
          </a:prstGeom>
        </p:spPr>
        <p:txBody>
          <a:bodyPr/>
          <a:lstStyle>
            <a:lvl1pPr>
              <a:defRPr sz="3000" b="0" baseline="0">
                <a:solidFill>
                  <a:schemeClr val="bg1"/>
                </a:solidFill>
                <a:latin typeface="Century Gothic" panose="020B0502020202020204" pitchFamily="34" charset="0"/>
              </a:defRPr>
            </a:lvl1pPr>
            <a:lvl2pPr>
              <a:defRPr sz="1700">
                <a:solidFill>
                  <a:srgbClr val="6F7275"/>
                </a:solidFill>
                <a:latin typeface="Century Gothic" panose="020B0502020202020204" pitchFamily="34" charset="0"/>
              </a:defRPr>
            </a:lvl2pPr>
            <a:lvl3pPr>
              <a:defRPr sz="1700">
                <a:solidFill>
                  <a:srgbClr val="6F7275"/>
                </a:solidFill>
                <a:latin typeface="Century Gothic" panose="020B0502020202020204" pitchFamily="34" charset="0"/>
              </a:defRPr>
            </a:lvl3pPr>
            <a:lvl4pPr>
              <a:defRPr sz="1700">
                <a:solidFill>
                  <a:srgbClr val="6F7275"/>
                </a:solidFill>
                <a:latin typeface="Century Gothic" panose="020B0502020202020204" pitchFamily="34" charset="0"/>
              </a:defRPr>
            </a:lvl4pPr>
            <a:lvl5pPr>
              <a:defRPr sz="1700">
                <a:solidFill>
                  <a:srgbClr val="6F7275"/>
                </a:solidFill>
                <a:latin typeface="Century Gothic" panose="020B050202020202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150533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7AE2AEE-D5F1-49C7-9779-EA427E614300}"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0303071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7AE2AEE-D5F1-49C7-9779-EA427E614300}" type="datetimeFigureOut">
              <a:rPr lang="en-US" smtClean="0"/>
              <a:pPr/>
              <a:t>9/13/2017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27726290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AE2AEE-D5F1-49C7-9779-EA427E614300}" type="datetimeFigureOut">
              <a:rPr lang="en-US" smtClean="0"/>
              <a:pPr/>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Tree>
    <p:extLst>
      <p:ext uri="{BB962C8B-B14F-4D97-AF65-F5344CB8AC3E}">
        <p14:creationId xmlns:p14="http://schemas.microsoft.com/office/powerpoint/2010/main" val="253139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87AE2AEE-D5F1-49C7-9779-EA427E614300}" type="datetimeFigureOut">
              <a:rPr lang="en-US" smtClean="0"/>
              <a:pPr/>
              <a:t>9/13/2017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55CF1E5-2AD8-44BC-ADFA-1E4A3FE6022C}" type="slidenum">
              <a:rPr lang="en-US" smtClean="0"/>
              <a:pPr/>
              <a:t>‹#›</a:t>
            </a:fld>
            <a:endParaRPr lang="en-US"/>
          </a:p>
        </p:txBody>
      </p:sp>
    </p:spTree>
    <p:extLst>
      <p:ext uri="{BB962C8B-B14F-4D97-AF65-F5344CB8AC3E}">
        <p14:creationId xmlns:p14="http://schemas.microsoft.com/office/powerpoint/2010/main" val="107536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87AE2AEE-D5F1-49C7-9779-EA427E614300}" type="datetimeFigureOut">
              <a:rPr lang="en-US" smtClean="0"/>
              <a:pPr/>
              <a:t>9/13/2017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8497054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87AE2AEE-D5F1-49C7-9779-EA427E614300}" type="datetimeFigureOut">
              <a:rPr lang="en-US" smtClean="0"/>
              <a:pPr/>
              <a:t>9/13/2017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90957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7AE2AEE-D5F1-49C7-9779-EA427E614300}" type="datetimeFigureOut">
              <a:rPr lang="en-US" smtClean="0"/>
              <a:pPr/>
              <a:t>9/13/2017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55CF1E5-2AD8-44BC-ADFA-1E4A3FE6022C}" type="slidenum">
              <a:rPr lang="en-US" smtClean="0">
                <a:solidFill>
                  <a:srgbClr val="002060">
                    <a:shade val="75000"/>
                  </a:srgbClr>
                </a:solidFill>
              </a:rPr>
              <a:pPr/>
              <a:t>‹#›</a:t>
            </a:fld>
            <a:endParaRPr lang="en-US">
              <a:solidFill>
                <a:srgbClr val="00206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848846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995200-C73C-486F-B2B7-38E06CE4B244}"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8545583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45026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323445"/>
            <a:ext cx="8450263"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27349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457200" rtl="0" eaLnBrk="1" fontAlgn="base" hangingPunct="1">
        <a:lnSpc>
          <a:spcPts val="3200"/>
        </a:lnSpc>
        <a:spcBef>
          <a:spcPct val="0"/>
        </a:spcBef>
        <a:spcAft>
          <a:spcPct val="0"/>
        </a:spcAft>
        <a:defRPr sz="3200" kern="1200">
          <a:solidFill>
            <a:schemeClr val="bg1"/>
          </a:solidFill>
          <a:latin typeface="+mj-lt"/>
          <a:ea typeface="ヒラギノ角ゴ Pro W3" charset="0"/>
          <a:cs typeface="ＭＳ Ｐゴシック" charset="0"/>
        </a:defRPr>
      </a:lvl1pPr>
      <a:lvl2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2pPr>
      <a:lvl3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3pPr>
      <a:lvl4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4pPr>
      <a:lvl5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5pPr>
      <a:lvl6pPr marL="4572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BBE2F"/>
        </a:buClr>
        <a:buFont typeface="Arial" charset="0"/>
        <a:buChar char="•"/>
        <a:defRPr sz="2700" kern="1200">
          <a:solidFill>
            <a:schemeClr val="tx1"/>
          </a:solidFill>
          <a:latin typeface="+mn-lt"/>
          <a:ea typeface="ヒラギノ角ゴ Pro W3" charset="0"/>
          <a:cs typeface="ＭＳ Ｐゴシック" charset="0"/>
        </a:defRPr>
      </a:lvl1pPr>
      <a:lvl2pPr marL="742950" indent="-285750" algn="l" defTabSz="457200" rtl="0" eaLnBrk="1" fontAlgn="base" hangingPunct="1">
        <a:spcBef>
          <a:spcPct val="20000"/>
        </a:spcBef>
        <a:spcAft>
          <a:spcPct val="0"/>
        </a:spcAft>
        <a:buClr>
          <a:srgbClr val="063369"/>
        </a:buClr>
        <a:buFont typeface="Arial" charset="0"/>
        <a:buChar char="–"/>
        <a:defRPr sz="24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Clr>
          <a:srgbClr val="7BBE2F"/>
        </a:buClr>
        <a:buFont typeface="Arial" charset="0"/>
        <a:buChar char="•"/>
        <a:defRPr sz="21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Clr>
          <a:srgbClr val="7BBE2F"/>
        </a:buClr>
        <a:buFont typeface="Arial" charset="0"/>
        <a:buChar char="–"/>
        <a:defRPr sz="19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Clr>
          <a:srgbClr val="7BBE2F"/>
        </a:buClr>
        <a:buFont typeface="Arial" charset="0"/>
        <a:buChar char="»"/>
        <a:defRPr sz="17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11091"/>
            <a:ext cx="9144000" cy="12469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4" name="Rectangle 3"/>
          <p:cNvSpPr/>
          <p:nvPr/>
        </p:nvSpPr>
        <p:spPr>
          <a:xfrm>
            <a:off x="0" y="0"/>
            <a:ext cx="9144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7" name="TextBox 6"/>
          <p:cNvSpPr txBox="1"/>
          <p:nvPr/>
        </p:nvSpPr>
        <p:spPr>
          <a:xfrm>
            <a:off x="443368" y="2910467"/>
            <a:ext cx="4114800" cy="477054"/>
          </a:xfrm>
          <a:prstGeom prst="rect">
            <a:avLst/>
          </a:prstGeom>
          <a:noFill/>
        </p:spPr>
        <p:txBody>
          <a:bodyPr wrap="square" rtlCol="0">
            <a:spAutoFit/>
          </a:bodyPr>
          <a:lstStyle/>
          <a:p>
            <a:pPr fontAlgn="base">
              <a:spcBef>
                <a:spcPct val="0"/>
              </a:spcBef>
              <a:spcAft>
                <a:spcPct val="0"/>
              </a:spcAft>
            </a:pPr>
            <a:r>
              <a:rPr lang="en-US" sz="2500" spc="-150" dirty="0" smtClean="0">
                <a:solidFill>
                  <a:srgbClr val="063369"/>
                </a:solidFill>
                <a:latin typeface="Franklin Gothic Book" panose="020B0503020102020204" pitchFamily="34" charset="0"/>
              </a:rPr>
              <a:t>Progress Review Meeting with </a:t>
            </a:r>
          </a:p>
        </p:txBody>
      </p:sp>
      <p:sp>
        <p:nvSpPr>
          <p:cNvPr id="11" name="TextBox 10"/>
          <p:cNvSpPr txBox="1"/>
          <p:nvPr/>
        </p:nvSpPr>
        <p:spPr>
          <a:xfrm>
            <a:off x="401800" y="3310500"/>
            <a:ext cx="7356764" cy="861774"/>
          </a:xfrm>
          <a:prstGeom prst="rect">
            <a:avLst/>
          </a:prstGeom>
          <a:noFill/>
        </p:spPr>
        <p:txBody>
          <a:bodyPr wrap="square" rtlCol="0">
            <a:spAutoFit/>
          </a:bodyPr>
          <a:lstStyle/>
          <a:p>
            <a:pPr fontAlgn="base">
              <a:spcBef>
                <a:spcPct val="0"/>
              </a:spcBef>
              <a:spcAft>
                <a:spcPct val="0"/>
              </a:spcAft>
            </a:pPr>
            <a:r>
              <a:rPr lang="en-US" sz="5000" dirty="0" smtClean="0">
                <a:solidFill>
                  <a:srgbClr val="063369"/>
                </a:solidFill>
                <a:latin typeface="Franklin Gothic Demi" panose="020B0703020102020204" pitchFamily="34" charset="0"/>
              </a:rPr>
              <a:t>THE JANSSEN FAMILY</a:t>
            </a:r>
          </a:p>
        </p:txBody>
      </p:sp>
      <p:cxnSp>
        <p:nvCxnSpPr>
          <p:cNvPr id="12" name="Straight Connector 11"/>
          <p:cNvCxnSpPr/>
          <p:nvPr/>
        </p:nvCxnSpPr>
        <p:spPr>
          <a:xfrm>
            <a:off x="-27705" y="4161633"/>
            <a:ext cx="6483923" cy="0"/>
          </a:xfrm>
          <a:prstGeom prst="line">
            <a:avLst/>
          </a:prstGeom>
          <a:ln w="38100">
            <a:solidFill>
              <a:srgbClr val="063369"/>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5768" y="4340124"/>
            <a:ext cx="4114800" cy="430887"/>
          </a:xfrm>
          <a:prstGeom prst="rect">
            <a:avLst/>
          </a:prstGeom>
          <a:noFill/>
        </p:spPr>
        <p:txBody>
          <a:bodyPr wrap="square" rtlCol="0">
            <a:spAutoFit/>
          </a:bodyPr>
          <a:lstStyle/>
          <a:p>
            <a:pPr fontAlgn="base">
              <a:spcBef>
                <a:spcPct val="0"/>
              </a:spcBef>
              <a:spcAft>
                <a:spcPct val="0"/>
              </a:spcAft>
            </a:pPr>
            <a:r>
              <a:rPr lang="en-US" sz="2200" spc="-150" dirty="0" smtClean="0">
                <a:solidFill>
                  <a:srgbClr val="063369"/>
                </a:solidFill>
                <a:latin typeface="Franklin Gothic Book" panose="020B0503020102020204" pitchFamily="34" charset="0"/>
              </a:rPr>
              <a:t>Prepared by: Joe Advisor</a:t>
            </a:r>
          </a:p>
        </p:txBody>
      </p:sp>
      <p:grpSp>
        <p:nvGrpSpPr>
          <p:cNvPr id="18" name="Group 17"/>
          <p:cNvGrpSpPr/>
          <p:nvPr/>
        </p:nvGrpSpPr>
        <p:grpSpPr>
          <a:xfrm>
            <a:off x="3832622" y="886355"/>
            <a:ext cx="5332157" cy="939036"/>
            <a:chOff x="3832622" y="886355"/>
            <a:chExt cx="5332157" cy="939036"/>
          </a:xfrm>
        </p:grpSpPr>
        <p:sp>
          <p:nvSpPr>
            <p:cNvPr id="20" name="Rectangle 19"/>
            <p:cNvSpPr/>
            <p:nvPr/>
          </p:nvSpPr>
          <p:spPr>
            <a:xfrm>
              <a:off x="4267200" y="889217"/>
              <a:ext cx="4876800" cy="936174"/>
            </a:xfrm>
            <a:prstGeom prst="rect">
              <a:avLst/>
            </a:prstGeom>
            <a:solidFill>
              <a:srgbClr val="B1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22" name="TextBox 21"/>
            <p:cNvSpPr txBox="1"/>
            <p:nvPr/>
          </p:nvSpPr>
          <p:spPr>
            <a:xfrm>
              <a:off x="4210808" y="1005329"/>
              <a:ext cx="4953971" cy="615553"/>
            </a:xfrm>
            <a:prstGeom prst="rect">
              <a:avLst/>
            </a:prstGeom>
            <a:solidFill>
              <a:srgbClr val="B1D2DB"/>
            </a:solidFill>
          </p:spPr>
          <p:txBody>
            <a:bodyPr wrap="square" rtlCol="0">
              <a:spAutoFit/>
            </a:bodyPr>
            <a:lstStyle/>
            <a:p>
              <a:pPr algn="r" fontAlgn="base">
                <a:spcBef>
                  <a:spcPct val="0"/>
                </a:spcBef>
                <a:spcAft>
                  <a:spcPct val="0"/>
                </a:spcAft>
              </a:pPr>
              <a:r>
                <a:rPr lang="en-US" sz="3400" spc="-150" dirty="0" smtClean="0">
                  <a:solidFill>
                    <a:prstClr val="white"/>
                  </a:solidFill>
                  <a:latin typeface="Franklin Gothic Book" panose="020B0503020102020204" pitchFamily="34" charset="0"/>
                  <a:cs typeface="Arial" panose="020B0604020202020204" pitchFamily="34" charset="0"/>
                </a:rPr>
                <a:t>XYZ Wealth Management</a:t>
              </a:r>
              <a:endParaRPr lang="en-US" sz="3400" spc="-150" dirty="0">
                <a:solidFill>
                  <a:prstClr val="white"/>
                </a:solidFill>
                <a:latin typeface="Franklin Gothic Book" panose="020B0503020102020204" pitchFamily="34" charset="0"/>
                <a:cs typeface="Arial" panose="020B0604020202020204" pitchFamily="34" charset="0"/>
              </a:endParaRPr>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622" y="886355"/>
              <a:ext cx="920658" cy="939036"/>
            </a:xfrm>
            <a:prstGeom prst="rect">
              <a:avLst/>
            </a:prstGeom>
            <a:solidFill>
              <a:schemeClr val="bg1">
                <a:lumMod val="50000"/>
              </a:schemeClr>
            </a:solidFill>
            <a:ln>
              <a:noFill/>
            </a:ln>
            <a:extLst/>
          </p:spPr>
        </p:pic>
      </p:grpSp>
    </p:spTree>
    <p:extLst>
      <p:ext uri="{BB962C8B-B14F-4D97-AF65-F5344CB8AC3E}">
        <p14:creationId xmlns:p14="http://schemas.microsoft.com/office/powerpoint/2010/main" val="4161034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6858000"/>
          </a:xfrm>
          <a:prstGeom prst="rect">
            <a:avLst/>
          </a:prstGeom>
          <a:solidFill>
            <a:schemeClr val="bg1"/>
          </a:solidFill>
        </p:spPr>
        <p:txBody>
          <a:bodyPr wrap="square" rtlCol="0">
            <a:spAutoFit/>
          </a:bodyPr>
          <a:lstStyle/>
          <a:p>
            <a:pPr algn="ctr" fontAlgn="base">
              <a:spcBef>
                <a:spcPct val="0"/>
              </a:spcBef>
              <a:spcAft>
                <a:spcPct val="0"/>
              </a:spcAft>
            </a:pPr>
            <a:endParaRPr lang="en-US" sz="3200" dirty="0">
              <a:solidFill>
                <a:prstClr val="black"/>
              </a:solidFill>
            </a:endParaRPr>
          </a:p>
        </p:txBody>
      </p:sp>
      <p:sp>
        <p:nvSpPr>
          <p:cNvPr id="5" name="Text Placeholder 3"/>
          <p:cNvSpPr txBox="1">
            <a:spLocks/>
          </p:cNvSpPr>
          <p:nvPr/>
        </p:nvSpPr>
        <p:spPr>
          <a:xfrm>
            <a:off x="18846" y="-55420"/>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a:solidFill>
                  <a:srgbClr val="001B54"/>
                </a:solidFill>
                <a:latin typeface="Franklin Gothic Demi" panose="020B0703020102020204" pitchFamily="34" charset="0"/>
                <a:sym typeface="Helvetica Light" charset="0"/>
              </a:rPr>
              <a:t>Review of your investment costs </a:t>
            </a:r>
          </a:p>
        </p:txBody>
      </p:sp>
      <p:sp>
        <p:nvSpPr>
          <p:cNvPr id="6" name="Text Box 3"/>
          <p:cNvSpPr txBox="1">
            <a:spLocks noChangeArrowheads="1"/>
          </p:cNvSpPr>
          <p:nvPr/>
        </p:nvSpPr>
        <p:spPr bwMode="auto">
          <a:xfrm>
            <a:off x="-292100" y="1402497"/>
            <a:ext cx="10058400" cy="356394"/>
          </a:xfrm>
          <a:prstGeom prst="rect">
            <a:avLst/>
          </a:prstGeom>
          <a:noFill/>
          <a:ln>
            <a:noFill/>
          </a:ln>
          <a:effec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$___________ invested </a:t>
            </a:r>
            <a:r>
              <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rPr>
              <a:t>with an MER of </a:t>
            </a:r>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_____% </a:t>
            </a:r>
            <a:r>
              <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rPr>
              <a:t>= </a:t>
            </a:r>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$________ </a:t>
            </a:r>
            <a:r>
              <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rPr>
              <a:t>per year</a:t>
            </a:r>
          </a:p>
        </p:txBody>
      </p:sp>
      <p:sp>
        <p:nvSpPr>
          <p:cNvPr id="7" name="Text Box 2"/>
          <p:cNvSpPr txBox="1">
            <a:spLocks noChangeArrowheads="1"/>
          </p:cNvSpPr>
          <p:nvPr/>
        </p:nvSpPr>
        <p:spPr bwMode="auto">
          <a:xfrm>
            <a:off x="365525" y="1956487"/>
            <a:ext cx="2422125" cy="335815"/>
          </a:xfrm>
          <a:prstGeom prst="rect">
            <a:avLst/>
          </a:prstGeom>
          <a:solidFill>
            <a:srgbClr val="B1D2DB"/>
          </a:solidFill>
          <a:ln>
            <a:noFill/>
          </a:ln>
          <a:effectLst/>
        </p:spPr>
        <p:txBody>
          <a:bodyPr vert="horz" wrap="square" lIns="0" tIns="0" rIns="0" bIns="0" numCol="1" anchor="ctr" anchorCtr="0" compatLnSpc="1">
            <a:prstTxWarp prst="textNoShape">
              <a:avLst/>
            </a:prstTxWarp>
          </a:bodyPr>
          <a:lstStyle/>
          <a:p>
            <a:pPr algn="ctr">
              <a:defRPr/>
            </a:pPr>
            <a:r>
              <a:rPr lang="en-US" altLang="en-US" sz="1700" kern="0" dirty="0" smtClean="0">
                <a:solidFill>
                  <a:prstClr val="black"/>
                </a:solidFill>
                <a:latin typeface="Franklin Gothic Demi Cond" panose="020B0706030402020204" pitchFamily="34" charset="0"/>
                <a:cs typeface="Arial" pitchFamily="34" charset="0"/>
              </a:rPr>
              <a:t>  CI Investments</a:t>
            </a:r>
          </a:p>
        </p:txBody>
      </p:sp>
      <p:sp>
        <p:nvSpPr>
          <p:cNvPr id="8" name="Text Box 2"/>
          <p:cNvSpPr txBox="1">
            <a:spLocks noChangeArrowheads="1"/>
          </p:cNvSpPr>
          <p:nvPr/>
        </p:nvSpPr>
        <p:spPr bwMode="auto">
          <a:xfrm>
            <a:off x="3506987" y="1979739"/>
            <a:ext cx="2422125" cy="335815"/>
          </a:xfrm>
          <a:prstGeom prst="rect">
            <a:avLst/>
          </a:prstGeom>
          <a:solidFill>
            <a:srgbClr val="B1D2DB"/>
          </a:solidFill>
          <a:ln>
            <a:noFill/>
          </a:ln>
          <a:effectLst/>
        </p:spPr>
        <p:txBody>
          <a:bodyPr vert="horz" wrap="square" lIns="0" tIns="0" rIns="0" bIns="0" numCol="1" anchor="ctr" anchorCtr="0" compatLnSpc="1">
            <a:prstTxWarp prst="textNoShape">
              <a:avLst/>
            </a:prstTxWarp>
          </a:bodyPr>
          <a:lstStyle/>
          <a:p>
            <a:pPr algn="ctr">
              <a:defRPr/>
            </a:pPr>
            <a:r>
              <a:rPr lang="en-US" altLang="en-US" sz="1700" kern="0" dirty="0" smtClean="0">
                <a:solidFill>
                  <a:prstClr val="black"/>
                </a:solidFill>
                <a:latin typeface="Franklin Gothic Demi Cond" panose="020B0706030402020204" pitchFamily="34" charset="0"/>
                <a:cs typeface="Arial" pitchFamily="34" charset="0"/>
              </a:rPr>
              <a:t>  Advisor Dealership</a:t>
            </a:r>
          </a:p>
        </p:txBody>
      </p:sp>
      <p:sp>
        <p:nvSpPr>
          <p:cNvPr id="9" name="Text Box 2"/>
          <p:cNvSpPr txBox="1">
            <a:spLocks noChangeArrowheads="1"/>
          </p:cNvSpPr>
          <p:nvPr/>
        </p:nvSpPr>
        <p:spPr bwMode="auto">
          <a:xfrm>
            <a:off x="6455175" y="1962091"/>
            <a:ext cx="2422125" cy="335815"/>
          </a:xfrm>
          <a:prstGeom prst="rect">
            <a:avLst/>
          </a:prstGeom>
          <a:solidFill>
            <a:srgbClr val="B1D2DB"/>
          </a:solidFill>
          <a:ln>
            <a:noFill/>
          </a:ln>
          <a:effectLst/>
        </p:spPr>
        <p:txBody>
          <a:bodyPr vert="horz" wrap="square" lIns="0" tIns="0" rIns="0" bIns="0" numCol="1" anchor="ctr" anchorCtr="0" compatLnSpc="1">
            <a:prstTxWarp prst="textNoShape">
              <a:avLst/>
            </a:prstTxWarp>
          </a:bodyPr>
          <a:lstStyle/>
          <a:p>
            <a:pPr algn="ctr">
              <a:defRPr/>
            </a:pPr>
            <a:r>
              <a:rPr lang="en-US" altLang="en-US" sz="1700" kern="0" dirty="0" smtClean="0">
                <a:solidFill>
                  <a:prstClr val="black"/>
                </a:solidFill>
                <a:latin typeface="Franklin Gothic Demi Cond" panose="020B0706030402020204" pitchFamily="34" charset="0"/>
                <a:cs typeface="Arial" pitchFamily="34" charset="0"/>
              </a:rPr>
              <a:t>  Advisor &amp; Team</a:t>
            </a:r>
          </a:p>
        </p:txBody>
      </p:sp>
      <p:pic>
        <p:nvPicPr>
          <p:cNvPr id="10" name="Picture 26" descr="CIX2 (3)"/>
          <p:cNvPicPr>
            <a:picLocks noChangeAspect="1" noChangeArrowheads="1"/>
          </p:cNvPicPr>
          <p:nvPr/>
        </p:nvPicPr>
        <p:blipFill>
          <a:blip r:embed="rId3" cstate="print">
            <a:extLst>
              <a:ext uri="{28A0092B-C50C-407E-A947-70E740481C1C}">
                <a14:useLocalDpi xmlns:a14="http://schemas.microsoft.com/office/drawing/2010/main" val="0"/>
              </a:ext>
            </a:extLst>
          </a:blip>
          <a:srcRect l="22430" r="499" b="12325"/>
          <a:stretch>
            <a:fillRect/>
          </a:stretch>
        </p:blipFill>
        <p:spPr bwMode="auto">
          <a:xfrm>
            <a:off x="368300" y="2294030"/>
            <a:ext cx="2419350" cy="1868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Text Box 3"/>
          <p:cNvSpPr txBox="1">
            <a:spLocks noChangeArrowheads="1"/>
          </p:cNvSpPr>
          <p:nvPr/>
        </p:nvSpPr>
        <p:spPr bwMode="auto">
          <a:xfrm>
            <a:off x="368300" y="4157719"/>
            <a:ext cx="2419350" cy="356394"/>
          </a:xfrm>
          <a:prstGeom prst="rect">
            <a:avLst/>
          </a:prstGeom>
          <a:noFill/>
          <a:ln>
            <a:noFill/>
          </a:ln>
          <a:effec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$_________________</a:t>
            </a:r>
            <a:endPar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endParaRPr>
          </a:p>
        </p:txBody>
      </p:sp>
      <p:sp>
        <p:nvSpPr>
          <p:cNvPr id="12" name="Text Box 3"/>
          <p:cNvSpPr txBox="1">
            <a:spLocks noChangeArrowheads="1"/>
          </p:cNvSpPr>
          <p:nvPr/>
        </p:nvSpPr>
        <p:spPr bwMode="auto">
          <a:xfrm>
            <a:off x="3511550" y="4157603"/>
            <a:ext cx="2419350" cy="356394"/>
          </a:xfrm>
          <a:prstGeom prst="rect">
            <a:avLst/>
          </a:prstGeom>
          <a:noFill/>
          <a:ln>
            <a:noFill/>
          </a:ln>
          <a:effec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$_________________</a:t>
            </a:r>
            <a:endPar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endParaRPr>
          </a:p>
        </p:txBody>
      </p:sp>
      <p:sp>
        <p:nvSpPr>
          <p:cNvPr id="13" name="Text Box 3"/>
          <p:cNvSpPr txBox="1">
            <a:spLocks noChangeArrowheads="1"/>
          </p:cNvSpPr>
          <p:nvPr/>
        </p:nvSpPr>
        <p:spPr bwMode="auto">
          <a:xfrm>
            <a:off x="6451600" y="4147392"/>
            <a:ext cx="2419350" cy="356394"/>
          </a:xfrm>
          <a:prstGeom prst="rect">
            <a:avLst/>
          </a:prstGeom>
          <a:noFill/>
          <a:ln>
            <a:noFill/>
          </a:ln>
          <a:effec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en-US" sz="2000" dirty="0" smtClean="0">
                <a:solidFill>
                  <a:srgbClr val="000000"/>
                </a:solidFill>
                <a:latin typeface="Franklin Gothic Demi Cond" panose="020B0706030402020204" pitchFamily="34" charset="0"/>
                <a:ea typeface="Roboto Light" panose="02000000000000000000" pitchFamily="2" charset="0"/>
                <a:cs typeface="Arial" pitchFamily="34" charset="0"/>
              </a:rPr>
              <a:t>$_________________</a:t>
            </a:r>
            <a:endParaRPr lang="en-US" altLang="en-US" sz="2000" dirty="0">
              <a:solidFill>
                <a:srgbClr val="000000"/>
              </a:solidFill>
              <a:latin typeface="Franklin Gothic Demi Cond" panose="020B0706030402020204" pitchFamily="34" charset="0"/>
              <a:ea typeface="Roboto Light" panose="02000000000000000000" pitchFamily="2" charset="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275144733"/>
              </p:ext>
            </p:extLst>
          </p:nvPr>
        </p:nvGraphicFramePr>
        <p:xfrm>
          <a:off x="190501" y="4699445"/>
          <a:ext cx="8750301" cy="1787563"/>
        </p:xfrm>
        <a:graphic>
          <a:graphicData uri="http://schemas.openxmlformats.org/drawingml/2006/table">
            <a:tbl>
              <a:tblPr firstRow="1" bandRow="1"/>
              <a:tblGrid>
                <a:gridCol w="2916767"/>
                <a:gridCol w="2916767"/>
                <a:gridCol w="2916767"/>
              </a:tblGrid>
              <a:tr h="395636">
                <a:tc gridSpan="3">
                  <a:txBody>
                    <a:bodyPr/>
                    <a:lstStyle>
                      <a:lvl1pPr marL="0" algn="l" rtl="0" eaLnBrk="1" latinLnBrk="0" hangingPunct="1">
                        <a:defRPr kumimoji="0" b="1" kern="1200">
                          <a:solidFill>
                            <a:schemeClr val="lt1"/>
                          </a:solidFill>
                          <a:latin typeface="Calibri"/>
                        </a:defRPr>
                      </a:lvl1pPr>
                      <a:lvl2pPr marL="457200" algn="l" rtl="0" eaLnBrk="1" latinLnBrk="0" hangingPunct="1">
                        <a:defRPr kumimoji="0" b="1" kern="1200">
                          <a:solidFill>
                            <a:schemeClr val="lt1"/>
                          </a:solidFill>
                          <a:latin typeface="Calibri"/>
                        </a:defRPr>
                      </a:lvl2pPr>
                      <a:lvl3pPr marL="914400" algn="l" rtl="0" eaLnBrk="1" latinLnBrk="0" hangingPunct="1">
                        <a:defRPr kumimoji="0" b="1" kern="1200">
                          <a:solidFill>
                            <a:schemeClr val="lt1"/>
                          </a:solidFill>
                          <a:latin typeface="Calibri"/>
                        </a:defRPr>
                      </a:lvl3pPr>
                      <a:lvl4pPr marL="1371600" algn="l" rtl="0" eaLnBrk="1" latinLnBrk="0" hangingPunct="1">
                        <a:defRPr kumimoji="0" b="1" kern="1200">
                          <a:solidFill>
                            <a:schemeClr val="lt1"/>
                          </a:solidFill>
                          <a:latin typeface="Calibri"/>
                        </a:defRPr>
                      </a:lvl4pPr>
                      <a:lvl5pPr marL="1828800" algn="l" rtl="0" eaLnBrk="1" latinLnBrk="0" hangingPunct="1">
                        <a:defRPr kumimoji="0" b="1" kern="1200">
                          <a:solidFill>
                            <a:schemeClr val="lt1"/>
                          </a:solidFill>
                          <a:latin typeface="Calibri"/>
                        </a:defRPr>
                      </a:lvl5pPr>
                      <a:lvl6pPr marL="2286000" algn="l" rtl="0" eaLnBrk="1" latinLnBrk="0" hangingPunct="1">
                        <a:defRPr kumimoji="0" b="1" kern="1200">
                          <a:solidFill>
                            <a:schemeClr val="lt1"/>
                          </a:solidFill>
                          <a:latin typeface="Calibri"/>
                        </a:defRPr>
                      </a:lvl6pPr>
                      <a:lvl7pPr marL="2743200" algn="l" rtl="0" eaLnBrk="1" latinLnBrk="0" hangingPunct="1">
                        <a:defRPr kumimoji="0" b="1" kern="1200">
                          <a:solidFill>
                            <a:schemeClr val="lt1"/>
                          </a:solidFill>
                          <a:latin typeface="Calibri"/>
                        </a:defRPr>
                      </a:lvl7pPr>
                      <a:lvl8pPr marL="3200400" algn="l" rtl="0" eaLnBrk="1" latinLnBrk="0" hangingPunct="1">
                        <a:defRPr kumimoji="0" b="1" kern="1200">
                          <a:solidFill>
                            <a:schemeClr val="lt1"/>
                          </a:solidFill>
                          <a:latin typeface="Calibri"/>
                        </a:defRPr>
                      </a:lvl8pPr>
                      <a:lvl9pPr marL="3657600" algn="l" rtl="0" eaLnBrk="1" latinLnBrk="0" hangingPunct="1">
                        <a:defRPr kumimoji="0" b="1" kern="1200">
                          <a:solidFill>
                            <a:schemeClr val="lt1"/>
                          </a:solidFill>
                          <a:latin typeface="Calibri"/>
                        </a:defRPr>
                      </a:lvl9pPr>
                    </a:lstStyle>
                    <a:p>
                      <a:pPr algn="ctr"/>
                      <a:r>
                        <a:rPr lang="en-US" b="0" dirty="0" smtClean="0">
                          <a:solidFill>
                            <a:schemeClr val="tx1"/>
                          </a:solidFill>
                          <a:latin typeface="Franklin Gothic Demi Cond" panose="020B0706030402020204" pitchFamily="34" charset="0"/>
                        </a:rPr>
                        <a:t>Services Provided</a:t>
                      </a:r>
                      <a:endParaRPr lang="en-US" b="0" dirty="0">
                        <a:solidFill>
                          <a:schemeClr val="tx1"/>
                        </a:solidFill>
                        <a:latin typeface="Franklin Gothic Demi Cond" panose="020B07060304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noFill/>
                    </a:lnB>
                    <a:lnTlToBr w="12700" cmpd="sng">
                      <a:noFill/>
                      <a:prstDash val="solid"/>
                    </a:lnTlToBr>
                    <a:lnBlToTr w="12700" cmpd="sng">
                      <a:noFill/>
                      <a:prstDash val="solid"/>
                    </a:lnBlToTr>
                    <a:solidFill>
                      <a:srgbClr val="B1D2DB"/>
                    </a:solidFill>
                  </a:tcPr>
                </a:tc>
                <a:tc hMerge="1">
                  <a:txBody>
                    <a:bodyPr/>
                    <a:lstStyle/>
                    <a:p>
                      <a:endParaRPr lang="en-US" dirty="0"/>
                    </a:p>
                  </a:txBody>
                  <a:tcPr/>
                </a:tc>
                <a:tc hMerge="1">
                  <a:txBody>
                    <a:bodyPr/>
                    <a:lstStyle/>
                    <a:p>
                      <a:endParaRPr lang="en-US" dirty="0"/>
                    </a:p>
                  </a:txBody>
                  <a:tcPr/>
                </a:tc>
              </a:tr>
              <a:tr h="143455">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endParaRPr lang="en-US" sz="3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endParaRPr lang="en-US" sz="3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endParaRPr lang="en-US" sz="3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noFill/>
                    </a:lnB>
                    <a:lnTlToBr w="12700" cmpd="sng">
                      <a:noFill/>
                      <a:prstDash val="solid"/>
                    </a:lnTlToBr>
                    <a:lnBlToTr w="12700" cmpd="sng">
                      <a:noFill/>
                      <a:prstDash val="solid"/>
                    </a:lnBlToTr>
                    <a:noFill/>
                  </a:tcPr>
                </a:tc>
              </a:tr>
              <a:tr h="39563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Roboto Light" panose="02000000000000000000" pitchFamily="2" charset="0"/>
                          <a:ea typeface="Roboto Light" panose="02000000000000000000" pitchFamily="2" charset="0"/>
                        </a:rPr>
                        <a:t>Portfolio Managers and</a:t>
                      </a:r>
                      <a:r>
                        <a:rPr lang="en-US" sz="1500" baseline="0" dirty="0" smtClean="0">
                          <a:latin typeface="Roboto Light" panose="02000000000000000000" pitchFamily="2" charset="0"/>
                          <a:ea typeface="Roboto Light" panose="02000000000000000000" pitchFamily="2" charset="0"/>
                        </a:rPr>
                        <a:t> </a:t>
                      </a:r>
                      <a:r>
                        <a:rPr lang="en-US" sz="1500" dirty="0" smtClean="0">
                          <a:latin typeface="Roboto Light" panose="02000000000000000000" pitchFamily="2" charset="0"/>
                          <a:ea typeface="Roboto Light" panose="02000000000000000000" pitchFamily="2" charset="0"/>
                        </a:rPr>
                        <a:t>Analysts</a:t>
                      </a:r>
                      <a:endParaRPr lang="en-US" sz="15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Roboto Light" panose="02000000000000000000" pitchFamily="2" charset="0"/>
                          <a:ea typeface="Roboto Light" panose="02000000000000000000" pitchFamily="2" charset="0"/>
                        </a:rPr>
                        <a:t>Compliance</a:t>
                      </a:r>
                      <a:endParaRPr lang="en-US" sz="15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Roboto Light" panose="02000000000000000000" pitchFamily="2" charset="0"/>
                          <a:ea typeface="Roboto Light" panose="02000000000000000000" pitchFamily="2" charset="0"/>
                        </a:rPr>
                        <a:t>Wealth and Financial Planning</a:t>
                      </a:r>
                      <a:endParaRPr lang="en-US" sz="15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38100" cmpd="sng">
                      <a:noFill/>
                    </a:lnT>
                    <a:lnB w="12700" cmpd="sng">
                      <a:solidFill>
                        <a:sysClr val="window" lastClr="FFFFFF"/>
                      </a:solidFill>
                    </a:lnB>
                    <a:lnTlToBr w="12700" cmpd="sng">
                      <a:noFill/>
                      <a:prstDash val="solid"/>
                    </a:lnTlToBr>
                    <a:lnBlToTr w="12700" cmpd="sng">
                      <a:noFill/>
                      <a:prstDash val="solid"/>
                    </a:lnBlToTr>
                    <a:noFill/>
                  </a:tcPr>
                </a:tc>
              </a:tr>
              <a:tr h="395636">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Roboto Light" panose="02000000000000000000" pitchFamily="2" charset="0"/>
                          <a:ea typeface="Roboto Light" panose="02000000000000000000" pitchFamily="2" charset="0"/>
                        </a:rPr>
                        <a:t>Sales Taxes </a:t>
                      </a:r>
                      <a:endParaRPr lang="en-US" sz="15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Roboto Light" panose="02000000000000000000" pitchFamily="2" charset="0"/>
                          <a:ea typeface="Roboto Light" panose="02000000000000000000" pitchFamily="2" charset="0"/>
                        </a:rPr>
                        <a:t>Statements</a:t>
                      </a:r>
                      <a:r>
                        <a:rPr lang="en-US" sz="1500" baseline="0" dirty="0" smtClean="0">
                          <a:latin typeface="Roboto Light" panose="02000000000000000000" pitchFamily="2" charset="0"/>
                          <a:ea typeface="Roboto Light" panose="02000000000000000000" pitchFamily="2" charset="0"/>
                        </a:rPr>
                        <a:t> and Reports</a:t>
                      </a:r>
                      <a:endParaRPr lang="en-US" sz="15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Roboto Light" panose="02000000000000000000" pitchFamily="2" charset="0"/>
                          <a:ea typeface="Roboto Light" panose="02000000000000000000" pitchFamily="2" charset="0"/>
                        </a:rPr>
                        <a:t>Coaching and Advice</a:t>
                      </a:r>
                      <a:endParaRPr lang="en-US" sz="15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447194">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Roboto Light" panose="02000000000000000000" pitchFamily="2" charset="0"/>
                          <a:ea typeface="Roboto Light" panose="02000000000000000000" pitchFamily="2" charset="0"/>
                        </a:rPr>
                        <a:t>Client Services </a:t>
                      </a:r>
                      <a:r>
                        <a:rPr lang="en-US" sz="1500" baseline="0" dirty="0" smtClean="0">
                          <a:latin typeface="Roboto Light" panose="02000000000000000000" pitchFamily="2" charset="0"/>
                          <a:ea typeface="Roboto Light" panose="02000000000000000000" pitchFamily="2" charset="0"/>
                        </a:rPr>
                        <a:t>and </a:t>
                      </a:r>
                      <a:br>
                        <a:rPr lang="en-US" sz="1500" baseline="0" dirty="0" smtClean="0">
                          <a:latin typeface="Roboto Light" panose="02000000000000000000" pitchFamily="2" charset="0"/>
                          <a:ea typeface="Roboto Light" panose="02000000000000000000" pitchFamily="2" charset="0"/>
                        </a:rPr>
                      </a:br>
                      <a:r>
                        <a:rPr lang="en-US" sz="1500" dirty="0" smtClean="0">
                          <a:latin typeface="Roboto Light" panose="02000000000000000000" pitchFamily="2" charset="0"/>
                          <a:ea typeface="Roboto Light" panose="02000000000000000000" pitchFamily="2" charset="0"/>
                        </a:rPr>
                        <a:t>Administrative Support </a:t>
                      </a:r>
                      <a:endParaRPr lang="en-US" sz="15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Roboto Light" panose="02000000000000000000" pitchFamily="2" charset="0"/>
                          <a:ea typeface="Roboto Light" panose="02000000000000000000" pitchFamily="2" charset="0"/>
                        </a:rPr>
                        <a:t>Access to </a:t>
                      </a:r>
                      <a:br>
                        <a:rPr lang="en-US" sz="1500" dirty="0" smtClean="0">
                          <a:latin typeface="Roboto Light" panose="02000000000000000000" pitchFamily="2" charset="0"/>
                          <a:ea typeface="Roboto Light" panose="02000000000000000000" pitchFamily="2" charset="0"/>
                        </a:rPr>
                      </a:br>
                      <a:r>
                        <a:rPr lang="en-US" sz="1500" dirty="0" smtClean="0">
                          <a:latin typeface="Roboto Light" panose="02000000000000000000" pitchFamily="2" charset="0"/>
                          <a:ea typeface="Roboto Light" panose="02000000000000000000" pitchFamily="2" charset="0"/>
                        </a:rPr>
                        <a:t>Wealth Management Experts</a:t>
                      </a:r>
                      <a:endParaRPr lang="en-US" sz="15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lstStyle>
                    <a:p>
                      <a:pPr algn="ctr">
                        <a:lnSpc>
                          <a:spcPct val="80000"/>
                        </a:lnSpc>
                      </a:pPr>
                      <a:r>
                        <a:rPr lang="en-US" sz="1500" dirty="0" smtClean="0">
                          <a:latin typeface="Roboto Light" panose="02000000000000000000" pitchFamily="2" charset="0"/>
                          <a:ea typeface="Roboto Light" panose="02000000000000000000" pitchFamily="2" charset="0"/>
                        </a:rPr>
                        <a:t>Ongoing</a:t>
                      </a:r>
                      <a:r>
                        <a:rPr lang="en-US" sz="1500" baseline="0" dirty="0" smtClean="0">
                          <a:latin typeface="Roboto Light" panose="02000000000000000000" pitchFamily="2" charset="0"/>
                          <a:ea typeface="Roboto Light" panose="02000000000000000000" pitchFamily="2" charset="0"/>
                        </a:rPr>
                        <a:t> </a:t>
                      </a:r>
                      <a:br>
                        <a:rPr lang="en-US" sz="1500" baseline="0" dirty="0" smtClean="0">
                          <a:latin typeface="Roboto Light" panose="02000000000000000000" pitchFamily="2" charset="0"/>
                          <a:ea typeface="Roboto Light" panose="02000000000000000000" pitchFamily="2" charset="0"/>
                        </a:rPr>
                      </a:br>
                      <a:r>
                        <a:rPr lang="en-US" sz="1500" baseline="0" dirty="0" smtClean="0">
                          <a:latin typeface="Roboto Light" panose="02000000000000000000" pitchFamily="2" charset="0"/>
                          <a:ea typeface="Roboto Light" panose="02000000000000000000" pitchFamily="2" charset="0"/>
                        </a:rPr>
                        <a:t>Monitoring and Tracking </a:t>
                      </a:r>
                      <a:endParaRPr lang="en-US" sz="1500" dirty="0">
                        <a:latin typeface="Roboto Light" panose="02000000000000000000" pitchFamily="2" charset="0"/>
                        <a:ea typeface="Roboto Light" panose="02000000000000000000" pitchFamily="2"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5" name="Picture 2" descr="G:\Strategic Business Development Group\1a - SBD Development\Images\iStock Library\Images\Mixed Gender Images\Business People (Group)\Business people smiling at camer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7091" r="4639" b="14723"/>
          <a:stretch/>
        </p:blipFill>
        <p:spPr bwMode="auto">
          <a:xfrm>
            <a:off x="6458350" y="2291525"/>
            <a:ext cx="2418950" cy="1815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Strategic Business Development Group\1a - SBD Development\Images\iStock Library\Images\Places\Office\Office buildin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443" t="11280" r="16120"/>
          <a:stretch/>
        </p:blipFill>
        <p:spPr bwMode="auto">
          <a:xfrm>
            <a:off x="3506986" y="2315553"/>
            <a:ext cx="2423913" cy="184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4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6858000"/>
          </a:xfrm>
          <a:prstGeom prst="rect">
            <a:avLst/>
          </a:prstGeom>
          <a:solidFill>
            <a:schemeClr val="bg1"/>
          </a:solidFill>
        </p:spPr>
        <p:txBody>
          <a:bodyPr wrap="square" rtlCol="0">
            <a:spAutoFit/>
          </a:bodyPr>
          <a:lstStyle/>
          <a:p>
            <a:pPr algn="ctr" fontAlgn="base">
              <a:spcBef>
                <a:spcPct val="0"/>
              </a:spcBef>
              <a:spcAft>
                <a:spcPct val="0"/>
              </a:spcAft>
            </a:pPr>
            <a:endParaRPr lang="en-US" sz="3200" dirty="0">
              <a:solidFill>
                <a:prstClr val="black"/>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65" t="28262" r="15737" b="12479"/>
          <a:stretch/>
        </p:blipFill>
        <p:spPr bwMode="auto">
          <a:xfrm>
            <a:off x="691142" y="1841956"/>
            <a:ext cx="7863618" cy="380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1459906" y="2451556"/>
            <a:ext cx="6705600" cy="2362200"/>
          </a:xfrm>
          <a:prstGeom prst="line">
            <a:avLst/>
          </a:prstGeom>
          <a:ln w="38100">
            <a:solidFill>
              <a:srgbClr val="B1D2D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59906" y="4759194"/>
            <a:ext cx="978494" cy="369332"/>
          </a:xfrm>
          <a:prstGeom prst="rect">
            <a:avLst/>
          </a:prstGeom>
          <a:noFill/>
        </p:spPr>
        <p:txBody>
          <a:bodyPr wrap="square" rtlCol="0">
            <a:spAutoFit/>
          </a:bodyPr>
          <a:lstStyle/>
          <a:p>
            <a:r>
              <a:rPr lang="en-US" dirty="0" smtClean="0">
                <a:solidFill>
                  <a:prstClr val="black"/>
                </a:solidFill>
                <a:latin typeface="Franklin Gothic Demi" panose="020B0703020102020204" pitchFamily="34" charset="0"/>
                <a:cs typeface="Arial" panose="020B0604020202020204" pitchFamily="34" charset="0"/>
              </a:rPr>
              <a:t>0.96%</a:t>
            </a:r>
            <a:endParaRPr lang="en-US" dirty="0">
              <a:solidFill>
                <a:prstClr val="black"/>
              </a:solidFill>
              <a:latin typeface="Franklin Gothic Demi" panose="020B0703020102020204" pitchFamily="34" charset="0"/>
              <a:cs typeface="Arial" panose="020B0604020202020204" pitchFamily="34" charset="0"/>
            </a:endParaRPr>
          </a:p>
        </p:txBody>
      </p:sp>
      <p:sp>
        <p:nvSpPr>
          <p:cNvPr id="10" name="TextBox 9"/>
          <p:cNvSpPr txBox="1"/>
          <p:nvPr/>
        </p:nvSpPr>
        <p:spPr>
          <a:xfrm>
            <a:off x="7696200" y="2082224"/>
            <a:ext cx="858560" cy="369332"/>
          </a:xfrm>
          <a:prstGeom prst="rect">
            <a:avLst/>
          </a:prstGeom>
          <a:noFill/>
        </p:spPr>
        <p:txBody>
          <a:bodyPr wrap="square" rtlCol="0">
            <a:spAutoFit/>
          </a:bodyPr>
          <a:lstStyle/>
          <a:p>
            <a:pPr algn="ctr"/>
            <a:r>
              <a:rPr lang="en-US" dirty="0" smtClean="0">
                <a:solidFill>
                  <a:prstClr val="black"/>
                </a:solidFill>
                <a:latin typeface="Franklin Gothic Demi" panose="020B0703020102020204" pitchFamily="34" charset="0"/>
                <a:cs typeface="Arial" panose="020B0604020202020204" pitchFamily="34" charset="0"/>
              </a:rPr>
              <a:t>3.52%</a:t>
            </a:r>
            <a:endParaRPr lang="en-US" dirty="0">
              <a:solidFill>
                <a:prstClr val="black"/>
              </a:solidFill>
              <a:latin typeface="Franklin Gothic Demi" panose="020B0703020102020204" pitchFamily="34" charset="0"/>
              <a:cs typeface="Arial" panose="020B0604020202020204" pitchFamily="34" charset="0"/>
            </a:endParaRPr>
          </a:p>
        </p:txBody>
      </p:sp>
      <p:sp>
        <p:nvSpPr>
          <p:cNvPr id="9" name="Rectangle 8"/>
          <p:cNvSpPr/>
          <p:nvPr/>
        </p:nvSpPr>
        <p:spPr>
          <a:xfrm>
            <a:off x="3911383" y="6648654"/>
            <a:ext cx="5212297" cy="215444"/>
          </a:xfrm>
          <a:prstGeom prst="rect">
            <a:avLst/>
          </a:prstGeom>
        </p:spPr>
        <p:txBody>
          <a:bodyPr wrap="square">
            <a:spAutoFit/>
          </a:bodyPr>
          <a:lstStyle/>
          <a:p>
            <a:r>
              <a:rPr lang="en-US" sz="800" i="1" dirty="0">
                <a:solidFill>
                  <a:prstClr val="black"/>
                </a:solidFill>
                <a:latin typeface="Franklin Gothic Book" panose="020B0503020102020204" pitchFamily="34" charset="0"/>
                <a:cs typeface="Arial" panose="020B0604020202020204" pitchFamily="34" charset="0"/>
              </a:rPr>
              <a:t>Adapted from: The Costs and Benefits of Financial Advice - Forester, </a:t>
            </a:r>
            <a:r>
              <a:rPr lang="en-US" sz="800" i="1" dirty="0" err="1">
                <a:solidFill>
                  <a:prstClr val="black"/>
                </a:solidFill>
                <a:latin typeface="Franklin Gothic Book" panose="020B0503020102020204" pitchFamily="34" charset="0"/>
                <a:cs typeface="Arial" panose="020B0604020202020204" pitchFamily="34" charset="0"/>
              </a:rPr>
              <a:t>Linnainmaa</a:t>
            </a:r>
            <a:r>
              <a:rPr lang="en-US" sz="800" i="1" dirty="0">
                <a:solidFill>
                  <a:prstClr val="black"/>
                </a:solidFill>
                <a:latin typeface="Franklin Gothic Book" panose="020B0503020102020204" pitchFamily="34" charset="0"/>
                <a:cs typeface="Arial" panose="020B0604020202020204" pitchFamily="34" charset="0"/>
              </a:rPr>
              <a:t>, Melzer, </a:t>
            </a:r>
            <a:r>
              <a:rPr lang="en-US" sz="800" i="1" dirty="0" err="1">
                <a:solidFill>
                  <a:prstClr val="black"/>
                </a:solidFill>
                <a:latin typeface="Franklin Gothic Book" panose="020B0503020102020204" pitchFamily="34" charset="0"/>
                <a:cs typeface="Arial" panose="020B0604020202020204" pitchFamily="34" charset="0"/>
              </a:rPr>
              <a:t>Previtero</a:t>
            </a:r>
            <a:r>
              <a:rPr lang="en-US" sz="800" i="1" dirty="0">
                <a:solidFill>
                  <a:prstClr val="black"/>
                </a:solidFill>
                <a:latin typeface="Franklin Gothic Book" panose="020B0503020102020204" pitchFamily="34" charset="0"/>
                <a:cs typeface="Arial" panose="020B0604020202020204" pitchFamily="34" charset="0"/>
              </a:rPr>
              <a:t> Mar 2014</a:t>
            </a:r>
          </a:p>
        </p:txBody>
      </p:sp>
      <p:sp>
        <p:nvSpPr>
          <p:cNvPr id="11" name="TextBox 10"/>
          <p:cNvSpPr txBox="1"/>
          <p:nvPr/>
        </p:nvSpPr>
        <p:spPr>
          <a:xfrm>
            <a:off x="1485544" y="5632726"/>
            <a:ext cx="952856" cy="338554"/>
          </a:xfrm>
          <a:prstGeom prst="rect">
            <a:avLst/>
          </a:prstGeom>
          <a:noFill/>
        </p:spPr>
        <p:txBody>
          <a:bodyPr wrap="square" rtlCol="0">
            <a:spAutoFit/>
          </a:bodyPr>
          <a:lstStyle/>
          <a:p>
            <a:r>
              <a:rPr lang="en-US" sz="1600" dirty="0" smtClean="0">
                <a:solidFill>
                  <a:prstClr val="black"/>
                </a:solidFill>
                <a:latin typeface="Franklin Gothic Demi" panose="020B0703020102020204" pitchFamily="34" charset="0"/>
                <a:cs typeface="Arial" panose="020B0604020202020204" pitchFamily="34" charset="0"/>
              </a:rPr>
              <a:t>Low</a:t>
            </a:r>
            <a:endParaRPr lang="en-US" sz="1600" dirty="0">
              <a:solidFill>
                <a:prstClr val="black"/>
              </a:solidFill>
              <a:latin typeface="Franklin Gothic Demi" panose="020B0703020102020204" pitchFamily="34" charset="0"/>
              <a:cs typeface="Arial" panose="020B0604020202020204" pitchFamily="34" charset="0"/>
            </a:endParaRPr>
          </a:p>
        </p:txBody>
      </p:sp>
      <p:sp>
        <p:nvSpPr>
          <p:cNvPr id="13" name="TextBox 12"/>
          <p:cNvSpPr txBox="1"/>
          <p:nvPr/>
        </p:nvSpPr>
        <p:spPr>
          <a:xfrm>
            <a:off x="7458342" y="5632726"/>
            <a:ext cx="847458" cy="338554"/>
          </a:xfrm>
          <a:prstGeom prst="rect">
            <a:avLst/>
          </a:prstGeom>
          <a:noFill/>
        </p:spPr>
        <p:txBody>
          <a:bodyPr wrap="square" rtlCol="0">
            <a:spAutoFit/>
          </a:bodyPr>
          <a:lstStyle/>
          <a:p>
            <a:pPr algn="r"/>
            <a:r>
              <a:rPr lang="en-US" sz="1600" dirty="0" smtClean="0">
                <a:solidFill>
                  <a:prstClr val="black"/>
                </a:solidFill>
                <a:latin typeface="Franklin Gothic Demi" panose="020B0703020102020204" pitchFamily="34" charset="0"/>
                <a:cs typeface="Arial" panose="020B0604020202020204" pitchFamily="34" charset="0"/>
              </a:rPr>
              <a:t>High</a:t>
            </a:r>
            <a:endParaRPr lang="en-US" sz="1600" dirty="0">
              <a:solidFill>
                <a:prstClr val="black"/>
              </a:solidFill>
              <a:latin typeface="Franklin Gothic Demi" panose="020B0703020102020204" pitchFamily="34" charset="0"/>
              <a:cs typeface="Arial" panose="020B0604020202020204" pitchFamily="34" charset="0"/>
            </a:endParaRPr>
          </a:p>
        </p:txBody>
      </p:sp>
      <p:sp>
        <p:nvSpPr>
          <p:cNvPr id="3" name="TextBox 2"/>
          <p:cNvSpPr txBox="1"/>
          <p:nvPr/>
        </p:nvSpPr>
        <p:spPr>
          <a:xfrm>
            <a:off x="3964254" y="3218803"/>
            <a:ext cx="545506" cy="1015663"/>
          </a:xfrm>
          <a:prstGeom prst="rect">
            <a:avLst/>
          </a:prstGeom>
          <a:noFill/>
        </p:spPr>
        <p:txBody>
          <a:bodyPr wrap="square" rtlCol="0">
            <a:spAutoFit/>
          </a:bodyPr>
          <a:lstStyle/>
          <a:p>
            <a:pPr algn="ctr"/>
            <a:r>
              <a:rPr lang="en-US" sz="6000" dirty="0" smtClean="0">
                <a:solidFill>
                  <a:prstClr val="black"/>
                </a:solidFill>
                <a:latin typeface="Franklin Gothic Book" panose="020B0503020102020204" pitchFamily="34" charset="0"/>
                <a:cs typeface="Arial" panose="020B0604020202020204" pitchFamily="34" charset="0"/>
              </a:rPr>
              <a:t>x</a:t>
            </a:r>
            <a:endParaRPr lang="en-US" sz="6000" dirty="0">
              <a:solidFill>
                <a:prstClr val="black"/>
              </a:solidFill>
              <a:latin typeface="Franklin Gothic Book" panose="020B0503020102020204" pitchFamily="34" charset="0"/>
              <a:cs typeface="Arial" panose="020B0604020202020204" pitchFamily="34" charset="0"/>
            </a:endParaRPr>
          </a:p>
        </p:txBody>
      </p:sp>
      <p:sp>
        <p:nvSpPr>
          <p:cNvPr id="12" name="TextBox 11"/>
          <p:cNvSpPr txBox="1"/>
          <p:nvPr/>
        </p:nvSpPr>
        <p:spPr>
          <a:xfrm>
            <a:off x="3964103" y="3249703"/>
            <a:ext cx="858560" cy="369332"/>
          </a:xfrm>
          <a:prstGeom prst="rect">
            <a:avLst/>
          </a:prstGeom>
          <a:noFill/>
        </p:spPr>
        <p:txBody>
          <a:bodyPr wrap="square" rtlCol="0">
            <a:spAutoFit/>
          </a:bodyPr>
          <a:lstStyle/>
          <a:p>
            <a:pPr algn="ctr"/>
            <a:r>
              <a:rPr lang="en-US" dirty="0" smtClean="0">
                <a:solidFill>
                  <a:prstClr val="black"/>
                </a:solidFill>
                <a:latin typeface="Franklin Gothic Demi" panose="020B0703020102020204" pitchFamily="34" charset="0"/>
                <a:cs typeface="Arial" panose="020B0604020202020204" pitchFamily="34" charset="0"/>
              </a:rPr>
              <a:t>2.00%</a:t>
            </a:r>
            <a:endParaRPr lang="en-US" dirty="0">
              <a:solidFill>
                <a:prstClr val="black"/>
              </a:solidFill>
              <a:latin typeface="Franklin Gothic Demi" panose="020B0703020102020204" pitchFamily="34" charset="0"/>
              <a:cs typeface="Arial" panose="020B0604020202020204" pitchFamily="34" charset="0"/>
            </a:endParaRPr>
          </a:p>
        </p:txBody>
      </p:sp>
      <p:sp>
        <p:nvSpPr>
          <p:cNvPr id="16" name="Text Placeholder 3"/>
          <p:cNvSpPr txBox="1">
            <a:spLocks/>
          </p:cNvSpPr>
          <p:nvPr/>
        </p:nvSpPr>
        <p:spPr>
          <a:xfrm>
            <a:off x="18846" y="-55420"/>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a:solidFill>
                  <a:srgbClr val="001B54"/>
                </a:solidFill>
                <a:latin typeface="Franklin Gothic Demi" panose="020B0703020102020204" pitchFamily="34" charset="0"/>
                <a:sym typeface="Helvetica Light" charset="0"/>
              </a:rPr>
              <a:t>Review of your investment costs </a:t>
            </a:r>
          </a:p>
        </p:txBody>
      </p:sp>
      <p:sp>
        <p:nvSpPr>
          <p:cNvPr id="17" name="Rectangle 2"/>
          <p:cNvSpPr txBox="1">
            <a:spLocks noChangeArrowheads="1"/>
          </p:cNvSpPr>
          <p:nvPr/>
        </p:nvSpPr>
        <p:spPr bwMode="auto">
          <a:xfrm>
            <a:off x="1459906" y="1254581"/>
            <a:ext cx="80295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lnSpc>
                <a:spcPts val="3200"/>
              </a:lnSpc>
              <a:spcBef>
                <a:spcPct val="0"/>
              </a:spcBef>
              <a:spcAft>
                <a:spcPct val="0"/>
              </a:spcAft>
              <a:defRPr sz="3200" kern="1200">
                <a:solidFill>
                  <a:schemeClr val="bg1"/>
                </a:solidFill>
                <a:latin typeface="+mj-lt"/>
                <a:ea typeface="ヒラギノ角ゴ Pro W3" charset="0"/>
                <a:cs typeface="ＭＳ Ｐゴシック" charset="0"/>
              </a:defRPr>
            </a:lvl1pPr>
            <a:lvl2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2pPr>
            <a:lvl3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3pPr>
            <a:lvl4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4pPr>
            <a:lvl5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5pPr>
            <a:lvl6pPr marL="4572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9pPr>
          </a:lstStyle>
          <a:p>
            <a:r>
              <a:rPr lang="en-US" altLang="en-US" sz="2400" dirty="0">
                <a:solidFill>
                  <a:prstClr val="black"/>
                </a:solidFill>
                <a:latin typeface="Franklin Gothic Book" panose="020B0503020102020204" pitchFamily="34" charset="0"/>
                <a:cs typeface="Arial" pitchFamily="34" charset="0"/>
              </a:rPr>
              <a:t>MERS - the </a:t>
            </a:r>
            <a:r>
              <a:rPr lang="en-US" altLang="en-US" sz="2400" dirty="0" smtClean="0">
                <a:solidFill>
                  <a:prstClr val="black"/>
                </a:solidFill>
                <a:latin typeface="Franklin Gothic Book" panose="020B0503020102020204" pitchFamily="34" charset="0"/>
                <a:cs typeface="Arial" pitchFamily="34" charset="0"/>
              </a:rPr>
              <a:t>Industry Range </a:t>
            </a:r>
            <a:endParaRPr lang="en-US" altLang="en-US" sz="2400" dirty="0">
              <a:solidFill>
                <a:prstClr val="black"/>
              </a:solidFill>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21104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6858000"/>
          </a:xfrm>
          <a:prstGeom prst="rect">
            <a:avLst/>
          </a:prstGeom>
          <a:solidFill>
            <a:schemeClr val="bg1"/>
          </a:solidFill>
        </p:spPr>
        <p:txBody>
          <a:bodyPr wrap="square" rtlCol="0">
            <a:spAutoFit/>
          </a:bodyPr>
          <a:lstStyle/>
          <a:p>
            <a:pPr algn="ctr" fontAlgn="base">
              <a:spcBef>
                <a:spcPct val="0"/>
              </a:spcBef>
              <a:spcAft>
                <a:spcPct val="0"/>
              </a:spcAft>
            </a:pPr>
            <a:endParaRPr lang="en-US" sz="3200" dirty="0">
              <a:solidFill>
                <a:prstClr val="black"/>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49835141"/>
              </p:ext>
            </p:extLst>
          </p:nvPr>
        </p:nvGraphicFramePr>
        <p:xfrm>
          <a:off x="283765" y="2514600"/>
          <a:ext cx="8576469" cy="3666156"/>
        </p:xfrm>
        <a:graphic>
          <a:graphicData uri="http://schemas.openxmlformats.org/drawingml/2006/table">
            <a:tbl>
              <a:tblPr/>
              <a:tblGrid>
                <a:gridCol w="2182232"/>
                <a:gridCol w="2203237"/>
                <a:gridCol w="2133600"/>
                <a:gridCol w="2057400"/>
              </a:tblGrid>
              <a:tr h="287105">
                <a:tc>
                  <a:txBody>
                    <a:bodyPr/>
                    <a:lstStyle/>
                    <a:p>
                      <a:pPr marR="0" indent="0" algn="ctr" rtl="0">
                        <a:spcBef>
                          <a:spcPts val="0"/>
                        </a:spcBef>
                        <a:spcAft>
                          <a:spcPts val="0"/>
                        </a:spcAft>
                      </a:pPr>
                      <a:r>
                        <a:rPr lang="en-US" sz="1200" b="0" kern="1400" dirty="0">
                          <a:solidFill>
                            <a:schemeClr val="tx1"/>
                          </a:solidFill>
                          <a:effectLst/>
                          <a:latin typeface="Franklin Gothic Demi" panose="020B0703020102020204" pitchFamily="34" charset="0"/>
                          <a:ea typeface="Roboto Condensed Light" panose="02000000000000000000" pitchFamily="2" charset="0"/>
                        </a:rPr>
                        <a:t>Financial Management </a:t>
                      </a: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en-US" sz="1200" b="0" kern="1400" dirty="0">
                          <a:solidFill>
                            <a:schemeClr val="tx1"/>
                          </a:solidFill>
                          <a:effectLst/>
                          <a:latin typeface="Franklin Gothic Demi" panose="020B0703020102020204" pitchFamily="34" charset="0"/>
                          <a:ea typeface="Roboto Condensed Light" panose="02000000000000000000" pitchFamily="2" charset="0"/>
                        </a:rPr>
                        <a:t>Asset Management </a:t>
                      </a: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en-US" sz="1200" b="0" kern="1400" dirty="0">
                          <a:solidFill>
                            <a:schemeClr val="tx1"/>
                          </a:solidFill>
                          <a:effectLst/>
                          <a:latin typeface="Franklin Gothic Demi" panose="020B0703020102020204" pitchFamily="34" charset="0"/>
                          <a:ea typeface="Roboto Condensed Light" panose="02000000000000000000" pitchFamily="2" charset="0"/>
                        </a:rPr>
                        <a:t>Tax Planning </a:t>
                      </a: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en-US" sz="1200" b="0" kern="1400" dirty="0">
                          <a:solidFill>
                            <a:schemeClr val="tx1"/>
                          </a:solidFill>
                          <a:effectLst/>
                          <a:latin typeface="Franklin Gothic Demi" panose="020B0703020102020204" pitchFamily="34" charset="0"/>
                          <a:ea typeface="Roboto Condensed Light" panose="02000000000000000000" pitchFamily="2" charset="0"/>
                        </a:rPr>
                        <a:t>Risk Management </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r>
              <a:tr h="264111">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Mortgage &amp;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debt analysis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Portfolio/pension analysis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Tax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analysis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Life Insurance </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r h="264111">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Cash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flow analysis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Diversified product offering </a:t>
                      </a: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Tax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return coordination</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Critical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illness </a:t>
                      </a:r>
                      <a:r>
                        <a:rPr lang="en-US" sz="1200" kern="1400" dirty="0">
                          <a:solidFill>
                            <a:srgbClr val="000000"/>
                          </a:solidFill>
                          <a:effectLst/>
                          <a:latin typeface="Franklin Gothic Book" panose="020B0503020102020204" pitchFamily="34" charset="0"/>
                          <a:ea typeface="Roboto Condensed Light" panose="02000000000000000000" pitchFamily="2" charset="0"/>
                        </a:rPr>
                        <a:t>&amp;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disability</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r>
              <a:tr h="264111">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Cash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flow projection</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Retirement/education/savings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In-depth personal tax planning</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Long-term care insurance</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r h="264111">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RRSP/leverage loans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Repositioning/rebalancing </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Business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tax planning</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Asset</a:t>
                      </a:r>
                      <a:r>
                        <a:rPr lang="en-US" sz="1200" kern="1400" baseline="0" dirty="0" smtClean="0">
                          <a:solidFill>
                            <a:srgbClr val="000000"/>
                          </a:solidFill>
                          <a:effectLst/>
                          <a:latin typeface="Franklin Gothic Book" panose="020B0503020102020204" pitchFamily="34" charset="0"/>
                          <a:ea typeface="Roboto Condensed Light" panose="02000000000000000000" pitchFamily="2" charset="0"/>
                        </a:rPr>
                        <a:t> allocation to reduce risk</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r>
              <a:tr h="409051">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Establish financial goals </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Maximizing</a:t>
                      </a:r>
                      <a:r>
                        <a:rPr lang="en-US" sz="1200" kern="1400" baseline="0" dirty="0" smtClean="0">
                          <a:solidFill>
                            <a:srgbClr val="000000"/>
                          </a:solidFill>
                          <a:effectLst/>
                          <a:latin typeface="Franklin Gothic Book" panose="020B0503020102020204" pitchFamily="34" charset="0"/>
                          <a:ea typeface="Roboto Condensed Light" panose="02000000000000000000" pitchFamily="2" charset="0"/>
                        </a:rPr>
                        <a:t>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risk-adjusted</a:t>
                      </a:r>
                      <a:r>
                        <a:rPr lang="en-US" sz="1200" kern="1400" baseline="0" dirty="0" smtClean="0">
                          <a:solidFill>
                            <a:srgbClr val="000000"/>
                          </a:solidFill>
                          <a:effectLst/>
                          <a:latin typeface="Franklin Gothic Book" panose="020B0503020102020204" pitchFamily="34" charset="0"/>
                          <a:ea typeface="Roboto Condensed Light" panose="02000000000000000000" pitchFamily="2" charset="0"/>
                        </a:rPr>
                        <a:t> returns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Tax minimization strategies </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Review of money managers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r h="93673">
                <a:tc>
                  <a:txBody>
                    <a:bodyPr/>
                    <a:lstStyle/>
                    <a:p>
                      <a:pPr marR="0" indent="0" algn="ctr" rtl="0">
                        <a:spcBef>
                          <a:spcPts val="0"/>
                        </a:spcBef>
                        <a:spcAft>
                          <a:spcPts val="0"/>
                        </a:spcAft>
                      </a:pPr>
                      <a:endParaRPr lang="en-US" sz="1200" kern="1400" dirty="0">
                        <a:solidFill>
                          <a:srgbClr val="000000"/>
                        </a:solidFill>
                        <a:effectLst/>
                        <a:latin typeface="Roboto Condensed Light" panose="02000000000000000000" pitchFamily="2"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200" kern="1400" dirty="0">
                        <a:solidFill>
                          <a:srgbClr val="000000"/>
                        </a:solidFill>
                        <a:effectLst/>
                        <a:latin typeface="Roboto Condensed Light" panose="02000000000000000000" pitchFamily="2"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200" kern="1400" dirty="0">
                        <a:solidFill>
                          <a:srgbClr val="000000"/>
                        </a:solidFill>
                        <a:effectLst/>
                        <a:latin typeface="Roboto Condensed Light" panose="02000000000000000000" pitchFamily="2"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R="0" indent="0" algn="ctr" rtl="0">
                        <a:spcBef>
                          <a:spcPts val="0"/>
                        </a:spcBef>
                        <a:spcAft>
                          <a:spcPts val="0"/>
                        </a:spcAft>
                      </a:pPr>
                      <a:endParaRPr lang="en-US" sz="1200" kern="1400" dirty="0">
                        <a:solidFill>
                          <a:srgbClr val="000000"/>
                        </a:solidFill>
                        <a:effectLst/>
                        <a:latin typeface="Roboto Condensed Light" panose="02000000000000000000" pitchFamily="2"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87105">
                <a:tc>
                  <a:txBody>
                    <a:bodyPr/>
                    <a:lstStyle/>
                    <a:p>
                      <a:pPr marR="0" indent="0" algn="ctr" rtl="0">
                        <a:spcBef>
                          <a:spcPts val="0"/>
                        </a:spcBef>
                        <a:spcAft>
                          <a:spcPts val="0"/>
                        </a:spcAft>
                      </a:pPr>
                      <a:r>
                        <a:rPr lang="en-US" sz="1200" b="0" kern="1400" dirty="0" smtClean="0">
                          <a:solidFill>
                            <a:schemeClr val="tx1"/>
                          </a:solidFill>
                          <a:effectLst/>
                          <a:latin typeface="Franklin Gothic Demi" panose="020B0703020102020204" pitchFamily="34" charset="0"/>
                          <a:ea typeface="Roboto Condensed Light" panose="02000000000000000000" pitchFamily="2" charset="0"/>
                        </a:rPr>
                        <a:t>Retirement Planning </a:t>
                      </a:r>
                      <a:endParaRPr lang="en-US" sz="1200" b="0" kern="1400" dirty="0">
                        <a:solidFill>
                          <a:schemeClr val="tx1"/>
                        </a:solidFill>
                        <a:effectLst/>
                        <a:latin typeface="Franklin Gothic Demi" panose="020B07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en-US" sz="1200" b="0" kern="1400" dirty="0" smtClean="0">
                          <a:solidFill>
                            <a:schemeClr val="tx1"/>
                          </a:solidFill>
                          <a:effectLst/>
                          <a:latin typeface="Franklin Gothic Demi" panose="020B0703020102020204" pitchFamily="34" charset="0"/>
                          <a:ea typeface="Roboto Condensed Light" panose="02000000000000000000" pitchFamily="2" charset="0"/>
                        </a:rPr>
                        <a:t>Legacy Planning </a:t>
                      </a:r>
                      <a:endParaRPr lang="en-US" sz="1200" b="0" kern="1400" dirty="0">
                        <a:solidFill>
                          <a:schemeClr val="tx1"/>
                        </a:solidFill>
                        <a:effectLst/>
                        <a:latin typeface="Franklin Gothic Demi" panose="020B07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en-US" sz="1200" b="0" kern="1400" dirty="0">
                          <a:solidFill>
                            <a:schemeClr val="tx1"/>
                          </a:solidFill>
                          <a:effectLst/>
                          <a:latin typeface="Franklin Gothic Demi" panose="020B0703020102020204" pitchFamily="34" charset="0"/>
                          <a:ea typeface="Roboto Condensed Light" panose="02000000000000000000" pitchFamily="2" charset="0"/>
                        </a:rPr>
                        <a:t>Life </a:t>
                      </a:r>
                      <a:r>
                        <a:rPr lang="en-US" sz="1200" b="0" kern="1400" dirty="0" smtClean="0">
                          <a:solidFill>
                            <a:schemeClr val="tx1"/>
                          </a:solidFill>
                          <a:effectLst/>
                          <a:latin typeface="Franklin Gothic Demi" panose="020B0703020102020204" pitchFamily="34" charset="0"/>
                          <a:ea typeface="Roboto Condensed Light" panose="02000000000000000000" pitchFamily="2" charset="0"/>
                        </a:rPr>
                        <a:t>Planning </a:t>
                      </a:r>
                      <a:endParaRPr lang="en-US" sz="1200" b="0" kern="1400" dirty="0">
                        <a:solidFill>
                          <a:schemeClr val="tx1"/>
                        </a:solidFill>
                        <a:effectLst/>
                        <a:latin typeface="Franklin Gothic Demi" panose="020B07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c>
                  <a:txBody>
                    <a:bodyPr/>
                    <a:lstStyle/>
                    <a:p>
                      <a:pPr marR="0" indent="0" algn="ctr" rtl="0">
                        <a:spcBef>
                          <a:spcPts val="0"/>
                        </a:spcBef>
                        <a:spcAft>
                          <a:spcPts val="0"/>
                        </a:spcAft>
                      </a:pPr>
                      <a:r>
                        <a:rPr lang="en-US" sz="1200" b="0" kern="1400" dirty="0" smtClean="0">
                          <a:solidFill>
                            <a:schemeClr val="tx1"/>
                          </a:solidFill>
                          <a:effectLst/>
                          <a:latin typeface="Franklin Gothic Demi" panose="020B0703020102020204" pitchFamily="34" charset="0"/>
                          <a:ea typeface="Roboto Condensed Light" panose="02000000000000000000" pitchFamily="2" charset="0"/>
                        </a:rPr>
                        <a:t>Client Experience </a:t>
                      </a:r>
                      <a:endParaRPr lang="en-US" sz="1200" b="0" kern="1400" dirty="0">
                        <a:solidFill>
                          <a:schemeClr val="tx1"/>
                        </a:solidFill>
                        <a:effectLst/>
                        <a:latin typeface="Franklin Gothic Demi" panose="020B07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1D2DB"/>
                    </a:solidFill>
                  </a:tcPr>
                </a:tc>
              </a:tr>
              <a:tr h="264111">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Retirement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income analysis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Estate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planning analysis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Eldercare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issues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Deep client discovery</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r h="264111">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Assessment of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objectives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Wills and POA</a:t>
                      </a: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Workplace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transitions </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err="1" smtClean="0">
                          <a:solidFill>
                            <a:srgbClr val="000000"/>
                          </a:solidFill>
                          <a:effectLst/>
                          <a:latin typeface="Franklin Gothic Book" panose="020B0503020102020204" pitchFamily="34" charset="0"/>
                          <a:ea typeface="Roboto Condensed Light" panose="02000000000000000000" pitchFamily="2" charset="0"/>
                        </a:rPr>
                        <a:t>Behavioural</a:t>
                      </a:r>
                      <a:r>
                        <a:rPr lang="en-US" sz="1200" kern="1400" baseline="0" dirty="0" smtClean="0">
                          <a:solidFill>
                            <a:srgbClr val="000000"/>
                          </a:solidFill>
                          <a:effectLst/>
                          <a:latin typeface="Franklin Gothic Book" panose="020B0503020102020204" pitchFamily="34" charset="0"/>
                          <a:ea typeface="Roboto Condensed Light" panose="02000000000000000000" pitchFamily="2" charset="0"/>
                        </a:rPr>
                        <a:t> management</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r>
              <a:tr h="264111">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Retirement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expenses analysis</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Charitable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giving</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Healthy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living</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Regular status reports</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r h="359806">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Retirement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cash flow projection</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Business </a:t>
                      </a: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succession planning</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Referral to other professionals</a:t>
                      </a: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Tailored </a:t>
                      </a:r>
                      <a:r>
                        <a:rPr lang="en-US" sz="1200" kern="1400" dirty="0">
                          <a:solidFill>
                            <a:srgbClr val="000000"/>
                          </a:solidFill>
                          <a:effectLst/>
                          <a:latin typeface="Franklin Gothic Book" panose="020B0503020102020204" pitchFamily="34" charset="0"/>
                          <a:ea typeface="Roboto Condensed Light" panose="02000000000000000000" pitchFamily="2" charset="0"/>
                        </a:rPr>
                        <a:t>communication</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25098"/>
                      </a:srgbClr>
                    </a:solidFill>
                  </a:tcPr>
                </a:tc>
              </a:tr>
              <a:tr h="228600">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Retirement</a:t>
                      </a:r>
                      <a:r>
                        <a:rPr lang="en-US" sz="1200" kern="1400" baseline="0" dirty="0" smtClean="0">
                          <a:solidFill>
                            <a:srgbClr val="000000"/>
                          </a:solidFill>
                          <a:effectLst/>
                          <a:latin typeface="Franklin Gothic Book" panose="020B0503020102020204" pitchFamily="34" charset="0"/>
                          <a:ea typeface="Roboto Condensed Light" panose="02000000000000000000" pitchFamily="2" charset="0"/>
                        </a:rPr>
                        <a:t> education sessions </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Access to legal network </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smtClean="0">
                          <a:solidFill>
                            <a:srgbClr val="000000"/>
                          </a:solidFill>
                          <a:effectLst/>
                          <a:latin typeface="Franklin Gothic Book" panose="020B0503020102020204" pitchFamily="34" charset="0"/>
                          <a:ea typeface="Roboto Condensed Light" panose="02000000000000000000" pitchFamily="2" charset="0"/>
                        </a:rPr>
                        <a:t>Other</a:t>
                      </a:r>
                      <a:r>
                        <a:rPr lang="en-US" sz="1200" kern="1400" baseline="0" dirty="0" smtClean="0">
                          <a:solidFill>
                            <a:srgbClr val="000000"/>
                          </a:solidFill>
                          <a:effectLst/>
                          <a:latin typeface="Franklin Gothic Book" panose="020B0503020102020204" pitchFamily="34" charset="0"/>
                          <a:ea typeface="Roboto Condensed Light" panose="02000000000000000000" pitchFamily="2" charset="0"/>
                        </a:rPr>
                        <a:t> non-financial advice </a:t>
                      </a:r>
                      <a:endParaRPr lang="en-US" sz="1200" kern="1400" dirty="0">
                        <a:solidFill>
                          <a:srgbClr val="000000"/>
                        </a:solidFill>
                        <a:effectLst/>
                        <a:latin typeface="Franklin Gothic Book" panose="020B0503020102020204" pitchFamily="34" charset="0"/>
                        <a:ea typeface="Roboto Condensed Light" panose="02000000000000000000" pitchFamily="2" charset="0"/>
                      </a:endParaRPr>
                    </a:p>
                  </a:txBody>
                  <a:tcPr marL="27138" marR="27138" marT="27138" marB="2713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c>
                  <a:txBody>
                    <a:bodyPr/>
                    <a:lstStyle/>
                    <a:p>
                      <a:pPr marR="0" indent="0" algn="l" rtl="0">
                        <a:spcBef>
                          <a:spcPts val="0"/>
                        </a:spcBef>
                        <a:spcAft>
                          <a:spcPts val="0"/>
                        </a:spcAft>
                      </a:pPr>
                      <a:r>
                        <a:rPr lang="en-US" sz="1200" kern="1400" dirty="0">
                          <a:solidFill>
                            <a:srgbClr val="000000"/>
                          </a:solidFill>
                          <a:effectLst/>
                          <a:latin typeface="Franklin Gothic Book" panose="020B0503020102020204" pitchFamily="34" charset="0"/>
                          <a:ea typeface="Roboto Condensed Light" panose="02000000000000000000" pitchFamily="2" charset="0"/>
                        </a:rPr>
                        <a:t>Proactive problem resolution</a:t>
                      </a:r>
                    </a:p>
                  </a:txBody>
                  <a:tcPr marL="27138" marR="27138" marT="27138" marB="27138" anchor="ctr">
                    <a:lnL w="317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0C0C0">
                        <a:alpha val="10196"/>
                      </a:srgbClr>
                    </a:solidFill>
                  </a:tcPr>
                </a:tc>
              </a:tr>
            </a:tbl>
          </a:graphicData>
        </a:graphic>
      </p:graphicFrame>
      <p:sp>
        <p:nvSpPr>
          <p:cNvPr id="5" name="Control 1"/>
          <p:cNvSpPr>
            <a:spLocks noChangeArrowheads="1" noChangeShapeType="1"/>
          </p:cNvSpPr>
          <p:nvPr/>
        </p:nvSpPr>
        <p:spPr bwMode="auto">
          <a:xfrm rot="16200000">
            <a:off x="-717550" y="5551488"/>
            <a:ext cx="9188450" cy="32607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solidFill>
                <a:prstClr val="black"/>
              </a:solidFill>
            </a:endParaRPr>
          </a:p>
        </p:txBody>
      </p:sp>
      <p:sp>
        <p:nvSpPr>
          <p:cNvPr id="8" name="Rectangle 7"/>
          <p:cNvSpPr/>
          <p:nvPr/>
        </p:nvSpPr>
        <p:spPr>
          <a:xfrm>
            <a:off x="304800" y="1270000"/>
            <a:ext cx="8534400" cy="1014174"/>
          </a:xfrm>
          <a:prstGeom prst="rect">
            <a:avLst/>
          </a:prstGeom>
          <a:noFill/>
        </p:spPr>
        <p:txBody>
          <a:bodyPr wrap="square" anchor="ctr" anchorCtr="0">
            <a:noAutofit/>
          </a:bodyPr>
          <a:lstStyle/>
          <a:p>
            <a:pPr fontAlgn="base">
              <a:spcBef>
                <a:spcPct val="0"/>
              </a:spcBef>
              <a:spcAft>
                <a:spcPct val="0"/>
              </a:spcAft>
            </a:pPr>
            <a:r>
              <a:rPr lang="en-US" altLang="en-US" sz="1500" i="1" dirty="0">
                <a:solidFill>
                  <a:prstClr val="black"/>
                </a:solidFill>
                <a:latin typeface="Times New Roman" panose="02020603050405020304" pitchFamily="18" charset="0"/>
                <a:cs typeface="Times New Roman" panose="02020603050405020304" pitchFamily="18" charset="0"/>
              </a:rPr>
              <a:t>At XYZ Wealth, we’re committed to providing you with an unrivaled wealth management experience. Our team is dedicated to building relationships that </a:t>
            </a:r>
            <a:r>
              <a:rPr lang="en-US" altLang="en-US" sz="1500" i="1" dirty="0" smtClean="0">
                <a:solidFill>
                  <a:prstClr val="black"/>
                </a:solidFill>
                <a:latin typeface="Times New Roman" panose="02020603050405020304" pitchFamily="18" charset="0"/>
                <a:cs typeface="Times New Roman" panose="02020603050405020304" pitchFamily="18" charset="0"/>
              </a:rPr>
              <a:t>expand </a:t>
            </a:r>
            <a:r>
              <a:rPr lang="en-US" altLang="en-US" sz="1500" i="1" dirty="0">
                <a:solidFill>
                  <a:prstClr val="black"/>
                </a:solidFill>
                <a:latin typeface="Times New Roman" panose="02020603050405020304" pitchFamily="18" charset="0"/>
                <a:cs typeface="Times New Roman" panose="02020603050405020304" pitchFamily="18" charset="0"/>
              </a:rPr>
              <a:t>beyond your investments and providing you with personalized solutions</a:t>
            </a:r>
            <a:r>
              <a:rPr lang="en-US" altLang="en-US" sz="1500" i="1" dirty="0" smtClean="0">
                <a:solidFill>
                  <a:prstClr val="black"/>
                </a:solidFill>
                <a:latin typeface="Times New Roman" panose="02020603050405020304" pitchFamily="18" charset="0"/>
                <a:cs typeface="Times New Roman" panose="02020603050405020304" pitchFamily="18" charset="0"/>
              </a:rPr>
              <a:t>.  </a:t>
            </a:r>
            <a:r>
              <a:rPr lang="en-US" altLang="en-US" sz="1500" i="1" dirty="0">
                <a:solidFill>
                  <a:prstClr val="black"/>
                </a:solidFill>
                <a:latin typeface="Times New Roman" panose="02020603050405020304" pitchFamily="18" charset="0"/>
                <a:cs typeface="Times New Roman" panose="02020603050405020304" pitchFamily="18" charset="0"/>
              </a:rPr>
              <a:t>We offer a wide range of  services coupled with a first-class </a:t>
            </a:r>
            <a:r>
              <a:rPr lang="en-US" altLang="en-US" sz="1500" i="1" dirty="0" smtClean="0">
                <a:solidFill>
                  <a:prstClr val="black"/>
                </a:solidFill>
                <a:latin typeface="Times New Roman" panose="02020603050405020304" pitchFamily="18" charset="0"/>
                <a:cs typeface="Times New Roman" panose="02020603050405020304" pitchFamily="18" charset="0"/>
              </a:rPr>
              <a:t>client experience</a:t>
            </a:r>
            <a:r>
              <a:rPr lang="en-US" altLang="en-US" sz="1500" i="1" dirty="0">
                <a:solidFill>
                  <a:prstClr val="black"/>
                </a:solidFill>
                <a:latin typeface="Times New Roman" panose="02020603050405020304" pitchFamily="18" charset="0"/>
                <a:cs typeface="Times New Roman" panose="02020603050405020304" pitchFamily="18" charset="0"/>
              </a:rPr>
              <a:t>.   </a:t>
            </a:r>
          </a:p>
          <a:p>
            <a:pPr fontAlgn="base">
              <a:spcBef>
                <a:spcPct val="0"/>
              </a:spcBef>
              <a:spcAft>
                <a:spcPct val="0"/>
              </a:spcAft>
            </a:pPr>
            <a:endParaRPr lang="en-US" altLang="en-US" sz="1400" dirty="0">
              <a:solidFill>
                <a:prstClr val="black"/>
              </a:solidFill>
              <a:latin typeface="Franklin Gothic Book" panose="020B0503020102020204" pitchFamily="34" charset="0"/>
              <a:cs typeface="Arial" pitchFamily="34" charset="0"/>
            </a:endParaRPr>
          </a:p>
          <a:p>
            <a:pPr fontAlgn="base">
              <a:spcBef>
                <a:spcPct val="0"/>
              </a:spcBef>
              <a:spcAft>
                <a:spcPct val="0"/>
              </a:spcAft>
            </a:pPr>
            <a:r>
              <a:rPr lang="en-US" altLang="en-US" sz="1400" dirty="0">
                <a:solidFill>
                  <a:prstClr val="black"/>
                </a:solidFill>
                <a:latin typeface="Franklin Gothic Book" panose="020B0503020102020204" pitchFamily="34" charset="0"/>
                <a:cs typeface="Arial" pitchFamily="34" charset="0"/>
              </a:rPr>
              <a:t>As part of the fees we charge, you are entitled to the following services and value-adds:</a:t>
            </a:r>
          </a:p>
        </p:txBody>
      </p:sp>
      <p:sp>
        <p:nvSpPr>
          <p:cNvPr id="10" name="Text Placeholder 3"/>
          <p:cNvSpPr txBox="1">
            <a:spLocks/>
          </p:cNvSpPr>
          <p:nvPr/>
        </p:nvSpPr>
        <p:spPr>
          <a:xfrm>
            <a:off x="18846" y="131065"/>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a:solidFill>
                  <a:srgbClr val="001B54"/>
                </a:solidFill>
                <a:latin typeface="Franklin Gothic Demi" panose="020B0703020102020204" pitchFamily="34" charset="0"/>
                <a:sym typeface="Helvetica Light" charset="0"/>
              </a:rPr>
              <a:t>Our Wealth Management Services</a:t>
            </a:r>
          </a:p>
        </p:txBody>
      </p:sp>
    </p:spTree>
    <p:extLst>
      <p:ext uri="{BB962C8B-B14F-4D97-AF65-F5344CB8AC3E}">
        <p14:creationId xmlns:p14="http://schemas.microsoft.com/office/powerpoint/2010/main" val="3434423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614"/>
            <a:ext cx="9144000" cy="6881614"/>
          </a:xfrm>
          <a:prstGeom prst="rect">
            <a:avLst/>
          </a:prstGeom>
          <a:solidFill>
            <a:schemeClr val="bg1"/>
          </a:solidFill>
        </p:spPr>
        <p:txBody>
          <a:bodyPr wrap="square" rtlCol="0">
            <a:spAutoFit/>
          </a:bodyPr>
          <a:lstStyle/>
          <a:p>
            <a:endParaRPr lang="en-US" dirty="0"/>
          </a:p>
        </p:txBody>
      </p:sp>
      <p:pic>
        <p:nvPicPr>
          <p:cNvPr id="2052" name="Picture 4" descr="C:\Users\mmedalla\Downloads\iStock_000083748143_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04"/>
          <a:stretch/>
        </p:blipFill>
        <p:spPr bwMode="auto">
          <a:xfrm>
            <a:off x="3246290" y="2467018"/>
            <a:ext cx="2677136" cy="18001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Strategic Business Development Group\1a - SBD Development\Images\iStock Library\Images\Mixed Gender Images\Families\African american multigenerational famil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39"/>
          <a:stretch/>
        </p:blipFill>
        <p:spPr bwMode="auto">
          <a:xfrm>
            <a:off x="288188" y="2467019"/>
            <a:ext cx="2684004" cy="1800179"/>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3"/>
          <p:cNvSpPr txBox="1">
            <a:spLocks/>
          </p:cNvSpPr>
          <p:nvPr/>
        </p:nvSpPr>
        <p:spPr>
          <a:xfrm>
            <a:off x="18846" y="543462"/>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a:solidFill>
                  <a:srgbClr val="001B54"/>
                </a:solidFill>
                <a:latin typeface="Franklin Gothic Demi" panose="020B0703020102020204" pitchFamily="34" charset="0"/>
                <a:sym typeface="Helvetica Light" charset="0"/>
              </a:rPr>
              <a:t>How I can add more value</a:t>
            </a:r>
          </a:p>
        </p:txBody>
      </p:sp>
      <p:sp>
        <p:nvSpPr>
          <p:cNvPr id="9" name="Rectangle 8"/>
          <p:cNvSpPr/>
          <p:nvPr/>
        </p:nvSpPr>
        <p:spPr>
          <a:xfrm>
            <a:off x="288188" y="4267198"/>
            <a:ext cx="2684004" cy="635001"/>
          </a:xfrm>
          <a:prstGeom prst="rect">
            <a:avLst/>
          </a:prstGeom>
          <a:solidFill>
            <a:srgbClr val="B1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dirty="0" smtClean="0">
                <a:solidFill>
                  <a:prstClr val="black"/>
                </a:solidFill>
                <a:latin typeface="Franklin Gothic Demi" panose="020B0703020102020204" pitchFamily="34" charset="0"/>
              </a:rPr>
              <a:t>Intergenerational wealth meetings</a:t>
            </a:r>
            <a:endParaRPr lang="en-US" sz="2000" dirty="0">
              <a:solidFill>
                <a:prstClr val="black"/>
              </a:solidFill>
              <a:latin typeface="Franklin Gothic Demi" panose="020B0703020102020204" pitchFamily="34" charset="0"/>
            </a:endParaRPr>
          </a:p>
        </p:txBody>
      </p:sp>
      <p:sp>
        <p:nvSpPr>
          <p:cNvPr id="22" name="Rectangle 21"/>
          <p:cNvSpPr/>
          <p:nvPr/>
        </p:nvSpPr>
        <p:spPr>
          <a:xfrm>
            <a:off x="3239420" y="4267199"/>
            <a:ext cx="2684005" cy="635001"/>
          </a:xfrm>
          <a:prstGeom prst="rect">
            <a:avLst/>
          </a:prstGeom>
          <a:solidFill>
            <a:srgbClr val="B1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dirty="0" smtClean="0">
                <a:solidFill>
                  <a:prstClr val="black"/>
                </a:solidFill>
                <a:latin typeface="Franklin Gothic Demi" panose="020B0703020102020204" pitchFamily="34" charset="0"/>
              </a:rPr>
              <a:t>Access to </a:t>
            </a:r>
            <a:br>
              <a:rPr lang="en-US" sz="2000" dirty="0" smtClean="0">
                <a:solidFill>
                  <a:prstClr val="black"/>
                </a:solidFill>
                <a:latin typeface="Franklin Gothic Demi" panose="020B0703020102020204" pitchFamily="34" charset="0"/>
              </a:rPr>
            </a:br>
            <a:r>
              <a:rPr lang="en-US" sz="2000" dirty="0" smtClean="0">
                <a:solidFill>
                  <a:prstClr val="black"/>
                </a:solidFill>
                <a:latin typeface="Franklin Gothic Demi" panose="020B0703020102020204" pitchFamily="34" charset="0"/>
              </a:rPr>
              <a:t>other experts</a:t>
            </a:r>
            <a:endParaRPr lang="en-US" sz="2000" dirty="0">
              <a:solidFill>
                <a:prstClr val="black"/>
              </a:solidFill>
              <a:latin typeface="Franklin Gothic Demi" panose="020B0703020102020204" pitchFamily="34" charset="0"/>
            </a:endParaRPr>
          </a:p>
        </p:txBody>
      </p:sp>
      <p:sp>
        <p:nvSpPr>
          <p:cNvPr id="23" name="Rectangle 22"/>
          <p:cNvSpPr/>
          <p:nvPr/>
        </p:nvSpPr>
        <p:spPr>
          <a:xfrm>
            <a:off x="6167820" y="4267199"/>
            <a:ext cx="2701564" cy="635001"/>
          </a:xfrm>
          <a:prstGeom prst="rect">
            <a:avLst/>
          </a:prstGeom>
          <a:solidFill>
            <a:srgbClr val="B1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dirty="0" smtClean="0">
                <a:solidFill>
                  <a:prstClr val="black"/>
                </a:solidFill>
                <a:latin typeface="Franklin Gothic Demi" panose="020B0703020102020204" pitchFamily="34" charset="0"/>
              </a:rPr>
              <a:t>Support during </a:t>
            </a:r>
            <a:br>
              <a:rPr lang="en-US" sz="2000" dirty="0" smtClean="0">
                <a:solidFill>
                  <a:prstClr val="black"/>
                </a:solidFill>
                <a:latin typeface="Franklin Gothic Demi" panose="020B0703020102020204" pitchFamily="34" charset="0"/>
              </a:rPr>
            </a:br>
            <a:r>
              <a:rPr lang="en-US" sz="2000" dirty="0" smtClean="0">
                <a:solidFill>
                  <a:prstClr val="black"/>
                </a:solidFill>
                <a:latin typeface="Franklin Gothic Demi" panose="020B0703020102020204" pitchFamily="34" charset="0"/>
              </a:rPr>
              <a:t>life transition events</a:t>
            </a:r>
            <a:endParaRPr lang="en-US" sz="2000" dirty="0">
              <a:solidFill>
                <a:prstClr val="black"/>
              </a:solidFill>
              <a:latin typeface="Franklin Gothic Demi" panose="020B0703020102020204" pitchFamily="34" charset="0"/>
            </a:endParaRPr>
          </a:p>
        </p:txBody>
      </p:sp>
      <p:pic>
        <p:nvPicPr>
          <p:cNvPr id="5" name="Picture 3" descr="G:\Strategic Business Development Group\1a - SBD Development\Images\iStock Library\Images\Older People\older woman's hands, being he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7820" y="2467019"/>
            <a:ext cx="2701564" cy="18001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199" y="6548161"/>
            <a:ext cx="3999002" cy="261610"/>
          </a:xfrm>
          <a:prstGeom prst="rect">
            <a:avLst/>
          </a:prstGeom>
          <a:noFill/>
        </p:spPr>
        <p:txBody>
          <a:bodyPr wrap="square" rtlCol="0">
            <a:spAutoFit/>
          </a:bodyPr>
          <a:lstStyle/>
          <a:p>
            <a:pPr defTabSz="457200"/>
            <a:r>
              <a:rPr lang="en-US" sz="1100" i="1" dirty="0" smtClean="0">
                <a:solidFill>
                  <a:prstClr val="black"/>
                </a:solidFill>
                <a:latin typeface="Franklin Gothic Book" panose="020B0503020102020204" pitchFamily="34" charset="0"/>
                <a:cs typeface="Arial" panose="020B0604020202020204" pitchFamily="34" charset="0"/>
              </a:rPr>
              <a:t>Images: </a:t>
            </a:r>
            <a:r>
              <a:rPr lang="en-US" sz="1100" i="1" dirty="0" err="1" smtClean="0">
                <a:solidFill>
                  <a:prstClr val="black"/>
                </a:solidFill>
                <a:latin typeface="Franklin Gothic Book" panose="020B0503020102020204" pitchFamily="34" charset="0"/>
                <a:cs typeface="Arial" panose="020B0604020202020204" pitchFamily="34" charset="0"/>
              </a:rPr>
              <a:t>iStock</a:t>
            </a:r>
            <a:endParaRPr lang="en-US" sz="1100" i="1" dirty="0">
              <a:solidFill>
                <a:prstClr val="black"/>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329320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Strategic Business Development Group\1a - SBD Development\Images\iStock Library\Images\Female Images\Business Woman with Clients\Female financial advisor meeting with senior couple (lati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15" r="5664" b="769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234601"/>
            <a:ext cx="5733396" cy="486287"/>
          </a:xfrm>
          <a:prstGeom prst="rect">
            <a:avLst/>
          </a:prstGeom>
          <a:solidFill>
            <a:srgbClr val="B1D2DB">
              <a:alpha val="85098"/>
            </a:srgbClr>
          </a:solidFill>
        </p:spPr>
        <p:txBody>
          <a:bodyPr wrap="square" rtlCol="0">
            <a:spAutoFit/>
          </a:bodyPr>
          <a:lstStyle/>
          <a:p>
            <a:pPr>
              <a:lnSpc>
                <a:spcPct val="80000"/>
              </a:lnSpc>
            </a:pPr>
            <a:r>
              <a:rPr lang="en-US" sz="3200" i="1" dirty="0" smtClean="0">
                <a:solidFill>
                  <a:prstClr val="black"/>
                </a:solidFill>
                <a:latin typeface="Bookman Old Style" panose="02050604050505020204" pitchFamily="18" charset="0"/>
                <a:cs typeface="Arial" panose="020B0604020202020204" pitchFamily="34" charset="0"/>
              </a:rPr>
              <a:t>Matters </a:t>
            </a:r>
            <a:r>
              <a:rPr lang="en-US" sz="3200" dirty="0" smtClean="0">
                <a:solidFill>
                  <a:prstClr val="black"/>
                </a:solidFill>
                <a:latin typeface="Franklin Gothic Book" panose="020B0503020102020204" pitchFamily="34" charset="0"/>
                <a:cs typeface="Arial" panose="020B0604020202020204" pitchFamily="34" charset="0"/>
              </a:rPr>
              <a:t>you’d like to discuss</a:t>
            </a:r>
            <a:endParaRPr lang="en-US" sz="3200" i="1" dirty="0">
              <a:solidFill>
                <a:prstClr val="black"/>
              </a:solidFill>
              <a:latin typeface="Bookman Old Style" panose="02050604050505020204" pitchFamily="18" charset="0"/>
              <a:cs typeface="Arial" panose="020B0604020202020204" pitchFamily="34" charset="0"/>
            </a:endParaRPr>
          </a:p>
        </p:txBody>
      </p:sp>
      <p:sp>
        <p:nvSpPr>
          <p:cNvPr id="5" name="TextBox 4"/>
          <p:cNvSpPr txBox="1"/>
          <p:nvPr/>
        </p:nvSpPr>
        <p:spPr>
          <a:xfrm>
            <a:off x="0" y="6642556"/>
            <a:ext cx="2560320" cy="215444"/>
          </a:xfrm>
          <a:prstGeom prst="rect">
            <a:avLst/>
          </a:prstGeom>
          <a:noFill/>
        </p:spPr>
        <p:txBody>
          <a:bodyPr wrap="square" rtlCol="0">
            <a:spAutoFit/>
          </a:bodyPr>
          <a:lstStyle/>
          <a:p>
            <a:pPr fontAlgn="base">
              <a:spcBef>
                <a:spcPct val="0"/>
              </a:spcBef>
              <a:spcAft>
                <a:spcPct val="0"/>
              </a:spcAft>
            </a:pPr>
            <a:r>
              <a:rPr lang="en-US" sz="800" i="1" dirty="0" smtClean="0">
                <a:solidFill>
                  <a:prstClr val="black"/>
                </a:solidFill>
                <a:latin typeface="Franklin Gothic Book" panose="020B0503020102020204" pitchFamily="34" charset="0"/>
              </a:rPr>
              <a:t>Image: ©iStock by Getty</a:t>
            </a:r>
            <a:endParaRPr lang="en-US" sz="800" i="1"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367056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11091"/>
            <a:ext cx="9144000" cy="12469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15" name="Rectangle 14"/>
          <p:cNvSpPr/>
          <p:nvPr/>
        </p:nvSpPr>
        <p:spPr>
          <a:xfrm>
            <a:off x="0" y="5611091"/>
            <a:ext cx="9144000" cy="12469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16" name="Rectangle 15"/>
          <p:cNvSpPr/>
          <p:nvPr/>
        </p:nvSpPr>
        <p:spPr>
          <a:xfrm>
            <a:off x="0" y="0"/>
            <a:ext cx="9144000" cy="6096000"/>
          </a:xfrm>
          <a:prstGeom prst="rect">
            <a:avLst/>
          </a:prstGeom>
          <a:solidFill>
            <a:srgbClr val="B1D2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cxnSp>
        <p:nvCxnSpPr>
          <p:cNvPr id="12" name="Straight Connector 11"/>
          <p:cNvCxnSpPr/>
          <p:nvPr/>
        </p:nvCxnSpPr>
        <p:spPr>
          <a:xfrm>
            <a:off x="0" y="1898081"/>
            <a:ext cx="7038109" cy="0"/>
          </a:xfrm>
          <a:prstGeom prst="line">
            <a:avLst/>
          </a:prstGeom>
          <a:ln w="38100">
            <a:solidFill>
              <a:srgbClr val="001B54"/>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374072" y="1163786"/>
            <a:ext cx="709352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lnSpc>
                <a:spcPts val="3200"/>
              </a:lnSpc>
              <a:spcBef>
                <a:spcPct val="0"/>
              </a:spcBef>
              <a:spcAft>
                <a:spcPct val="0"/>
              </a:spcAft>
              <a:defRPr sz="3600" b="1" i="0" kern="1200" cap="all">
                <a:solidFill>
                  <a:srgbClr val="063369"/>
                </a:solidFill>
                <a:latin typeface="+mj-lt"/>
                <a:ea typeface="ヒラギノ角ゴ Pro W3" charset="0"/>
                <a:cs typeface="ＭＳ Ｐゴシック" charset="0"/>
              </a:defRPr>
            </a:lvl1pPr>
            <a:lvl2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2pPr>
            <a:lvl3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3pPr>
            <a:lvl4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4pPr>
            <a:lvl5pPr algn="l" defTabSz="457200" rtl="0" eaLnBrk="1" fontAlgn="base" hangingPunct="1">
              <a:lnSpc>
                <a:spcPts val="3200"/>
              </a:lnSpc>
              <a:spcBef>
                <a:spcPct val="0"/>
              </a:spcBef>
              <a:spcAft>
                <a:spcPct val="0"/>
              </a:spcAft>
              <a:defRPr sz="3200">
                <a:solidFill>
                  <a:schemeClr val="bg1"/>
                </a:solidFill>
                <a:latin typeface="Calibri" charset="0"/>
                <a:ea typeface="ヒラギノ角ゴ Pro W3" charset="0"/>
                <a:cs typeface="ＭＳ Ｐゴシック" charset="0"/>
              </a:defRPr>
            </a:lvl5pPr>
            <a:lvl6pPr marL="4572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bg1"/>
                </a:solidFill>
                <a:latin typeface="Calibri" charset="0"/>
                <a:ea typeface="ＭＳ Ｐゴシック" charset="0"/>
                <a:cs typeface="ＭＳ Ｐゴシック" charset="0"/>
              </a:defRPr>
            </a:lvl9pPr>
          </a:lstStyle>
          <a:p>
            <a:pPr algn="l"/>
            <a:r>
              <a:rPr lang="en-US" b="0" cap="none" dirty="0" smtClean="0">
                <a:solidFill>
                  <a:srgbClr val="001B54"/>
                </a:solidFill>
                <a:latin typeface="Franklin Gothic Demi" panose="020B0703020102020204" pitchFamily="34" charset="0"/>
                <a:cs typeface="Arial" panose="020B0604020202020204" pitchFamily="34" charset="0"/>
              </a:rPr>
              <a:t>Progress review meeting agenda </a:t>
            </a:r>
            <a:endParaRPr lang="en-US" b="0" cap="none" dirty="0">
              <a:solidFill>
                <a:srgbClr val="001B54"/>
              </a:solidFill>
              <a:latin typeface="Franklin Gothic Demi" panose="020B0703020102020204" pitchFamily="34" charset="0"/>
              <a:cs typeface="Arial" panose="020B0604020202020204" pitchFamily="34" charset="0"/>
            </a:endParaRPr>
          </a:p>
        </p:txBody>
      </p:sp>
      <p:sp>
        <p:nvSpPr>
          <p:cNvPr id="13" name="Content Placeholder 2"/>
          <p:cNvSpPr txBox="1">
            <a:spLocks/>
          </p:cNvSpPr>
          <p:nvPr/>
        </p:nvSpPr>
        <p:spPr bwMode="auto">
          <a:xfrm>
            <a:off x="602670" y="2521528"/>
            <a:ext cx="6636329" cy="218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ts val="0"/>
              </a:spcAft>
              <a:buClr>
                <a:srgbClr val="7BBE2F"/>
              </a:buClr>
              <a:buFont typeface="Arial" charset="0"/>
              <a:buNone/>
              <a:defRPr sz="2700" kern="1200">
                <a:solidFill>
                  <a:srgbClr val="063369"/>
                </a:solidFill>
                <a:latin typeface="+mn-lt"/>
                <a:ea typeface="ヒラギノ角ゴ Pro W3" charset="0"/>
                <a:cs typeface="ＭＳ Ｐゴシック" charset="0"/>
              </a:defRPr>
            </a:lvl1pPr>
            <a:lvl2pPr marL="457200" indent="0" algn="ctr" defTabSz="457200" rtl="0" eaLnBrk="1" fontAlgn="base" hangingPunct="1">
              <a:spcBef>
                <a:spcPct val="20000"/>
              </a:spcBef>
              <a:spcAft>
                <a:spcPct val="0"/>
              </a:spcAft>
              <a:buClr>
                <a:srgbClr val="063369"/>
              </a:buClr>
              <a:buFont typeface="Arial" charset="0"/>
              <a:buNone/>
              <a:defRPr sz="2400" kern="1200">
                <a:solidFill>
                  <a:schemeClr val="tx1">
                    <a:tint val="75000"/>
                  </a:schemeClr>
                </a:solidFill>
                <a:latin typeface="+mn-lt"/>
                <a:ea typeface="ＭＳ Ｐゴシック" charset="0"/>
                <a:cs typeface="ＭＳ Ｐゴシック" charset="0"/>
              </a:defRPr>
            </a:lvl2pPr>
            <a:lvl3pPr marL="914400" indent="0" algn="ctr" defTabSz="457200" rtl="0" eaLnBrk="1" fontAlgn="base" hangingPunct="1">
              <a:spcBef>
                <a:spcPct val="20000"/>
              </a:spcBef>
              <a:spcAft>
                <a:spcPct val="0"/>
              </a:spcAft>
              <a:buClr>
                <a:srgbClr val="7BBE2F"/>
              </a:buClr>
              <a:buFont typeface="Arial" charset="0"/>
              <a:buNone/>
              <a:defRPr sz="2100" kern="1200">
                <a:solidFill>
                  <a:schemeClr val="tx1">
                    <a:tint val="75000"/>
                  </a:schemeClr>
                </a:solidFill>
                <a:latin typeface="+mn-lt"/>
                <a:ea typeface="ＭＳ Ｐゴシック" charset="0"/>
                <a:cs typeface="ＭＳ Ｐゴシック" charset="0"/>
              </a:defRPr>
            </a:lvl3pPr>
            <a:lvl4pPr marL="1371600" indent="0" algn="ctr" defTabSz="457200" rtl="0" eaLnBrk="1" fontAlgn="base" hangingPunct="1">
              <a:spcBef>
                <a:spcPct val="20000"/>
              </a:spcBef>
              <a:spcAft>
                <a:spcPct val="0"/>
              </a:spcAft>
              <a:buClr>
                <a:srgbClr val="7BBE2F"/>
              </a:buClr>
              <a:buFont typeface="Arial" charset="0"/>
              <a:buNone/>
              <a:defRPr sz="1900" kern="1200">
                <a:solidFill>
                  <a:schemeClr val="tx1">
                    <a:tint val="75000"/>
                  </a:schemeClr>
                </a:solidFill>
                <a:latin typeface="+mn-lt"/>
                <a:ea typeface="ＭＳ Ｐゴシック" charset="0"/>
                <a:cs typeface="ＭＳ Ｐゴシック" charset="0"/>
              </a:defRPr>
            </a:lvl4pPr>
            <a:lvl5pPr marL="1828800" indent="0" algn="ctr" defTabSz="457200" rtl="0" eaLnBrk="1" fontAlgn="base" hangingPunct="1">
              <a:spcBef>
                <a:spcPct val="20000"/>
              </a:spcBef>
              <a:spcAft>
                <a:spcPct val="0"/>
              </a:spcAft>
              <a:buClr>
                <a:srgbClr val="7BBE2F"/>
              </a:buClr>
              <a:buFont typeface="Arial" charset="0"/>
              <a:buNone/>
              <a:defRPr sz="1700" kern="1200">
                <a:solidFill>
                  <a:schemeClr val="tx1">
                    <a:tint val="75000"/>
                  </a:schemeClr>
                </a:solidFill>
                <a:latin typeface="+mn-lt"/>
                <a:ea typeface="ＭＳ Ｐゴシック" charset="0"/>
                <a:cs typeface="ＭＳ Ｐゴシック"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Tx/>
            </a:pPr>
            <a:r>
              <a:rPr lang="en-US" sz="2600" dirty="0" smtClean="0">
                <a:solidFill>
                  <a:prstClr val="black"/>
                </a:solidFill>
                <a:latin typeface="Franklin Gothic Book" panose="020B0503020102020204" pitchFamily="34" charset="0"/>
                <a:cs typeface="Arial" panose="020B0604020202020204" pitchFamily="34" charset="0"/>
                <a:sym typeface="Wingdings"/>
              </a:rPr>
              <a:t> </a:t>
            </a:r>
            <a:r>
              <a:rPr lang="en-US" sz="2600" dirty="0" smtClean="0">
                <a:solidFill>
                  <a:prstClr val="black"/>
                </a:solidFill>
                <a:latin typeface="Franklin Gothic Book" panose="020B0503020102020204" pitchFamily="34" charset="0"/>
                <a:cs typeface="Arial" panose="020B0604020202020204" pitchFamily="34" charset="0"/>
              </a:rPr>
              <a:t>Changes we’re making to serve you better</a:t>
            </a:r>
          </a:p>
          <a:p>
            <a:pPr algn="l">
              <a:buClrTx/>
            </a:pPr>
            <a:r>
              <a:rPr lang="en-US" sz="2600" dirty="0" smtClean="0">
                <a:solidFill>
                  <a:prstClr val="black"/>
                </a:solidFill>
                <a:latin typeface="Franklin Gothic Book" panose="020B0503020102020204" pitchFamily="34" charset="0"/>
                <a:cs typeface="Arial" panose="020B0604020202020204" pitchFamily="34" charset="0"/>
                <a:sym typeface="Wingdings"/>
              </a:rPr>
              <a:t> </a:t>
            </a:r>
            <a:r>
              <a:rPr lang="en-US" sz="2600" dirty="0" smtClean="0">
                <a:solidFill>
                  <a:prstClr val="black"/>
                </a:solidFill>
                <a:latin typeface="Franklin Gothic Book" panose="020B0503020102020204" pitchFamily="34" charset="0"/>
                <a:cs typeface="Arial" panose="020B0604020202020204" pitchFamily="34" charset="0"/>
              </a:rPr>
              <a:t>Wealth management discussion</a:t>
            </a:r>
          </a:p>
          <a:p>
            <a:pPr algn="l">
              <a:buClrTx/>
            </a:pPr>
            <a:r>
              <a:rPr lang="en-US" sz="2600" dirty="0" smtClean="0">
                <a:solidFill>
                  <a:prstClr val="black"/>
                </a:solidFill>
                <a:latin typeface="Franklin Gothic Book" panose="020B0503020102020204" pitchFamily="34" charset="0"/>
                <a:cs typeface="Arial" panose="020B0604020202020204" pitchFamily="34" charset="0"/>
                <a:sym typeface="Wingdings"/>
              </a:rPr>
              <a:t> </a:t>
            </a:r>
            <a:r>
              <a:rPr lang="en-US" sz="2600" dirty="0" smtClean="0">
                <a:solidFill>
                  <a:prstClr val="black"/>
                </a:solidFill>
                <a:latin typeface="Franklin Gothic Book" panose="020B0503020102020204" pitchFamily="34" charset="0"/>
                <a:cs typeface="Arial" panose="020B0604020202020204" pitchFamily="34" charset="0"/>
              </a:rPr>
              <a:t>Review and discuss your investment costs </a:t>
            </a:r>
          </a:p>
          <a:p>
            <a:pPr algn="l">
              <a:buClrTx/>
            </a:pPr>
            <a:r>
              <a:rPr lang="en-US" sz="2600" dirty="0" smtClean="0">
                <a:solidFill>
                  <a:prstClr val="black"/>
                </a:solidFill>
                <a:latin typeface="Franklin Gothic Book" panose="020B0503020102020204" pitchFamily="34" charset="0"/>
                <a:cs typeface="Arial" panose="020B0604020202020204" pitchFamily="34" charset="0"/>
                <a:sym typeface="Wingdings"/>
              </a:rPr>
              <a:t> </a:t>
            </a:r>
            <a:r>
              <a:rPr lang="en-US" sz="2600" dirty="0" smtClean="0">
                <a:solidFill>
                  <a:prstClr val="black"/>
                </a:solidFill>
                <a:latin typeface="Franklin Gothic Book" panose="020B0503020102020204" pitchFamily="34" charset="0"/>
                <a:cs typeface="Arial" panose="020B0604020202020204" pitchFamily="34" charset="0"/>
              </a:rPr>
              <a:t>Matters you’d like to discuss </a:t>
            </a:r>
          </a:p>
        </p:txBody>
      </p:sp>
    </p:spTree>
    <p:extLst>
      <p:ext uri="{BB962C8B-B14F-4D97-AF65-F5344CB8AC3E}">
        <p14:creationId xmlns:p14="http://schemas.microsoft.com/office/powerpoint/2010/main" val="1027595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58000"/>
          </a:xfrm>
          <a:prstGeom prst="rect">
            <a:avLst/>
          </a:prstGeom>
          <a:solidFill>
            <a:schemeClr val="bg1"/>
          </a:solidFill>
        </p:spPr>
        <p:txBody>
          <a:bodyPr wrap="square" rtlCol="0">
            <a:spAutoFit/>
          </a:bodyPr>
          <a:lstStyle/>
          <a:p>
            <a:pPr algn="ctr" fontAlgn="base">
              <a:spcBef>
                <a:spcPct val="0"/>
              </a:spcBef>
              <a:spcAft>
                <a:spcPct val="0"/>
              </a:spcAft>
            </a:pPr>
            <a:endParaRPr lang="en-US" sz="3200" dirty="0">
              <a:solidFill>
                <a:prstClr val="black"/>
              </a:solidFill>
            </a:endParaRPr>
          </a:p>
        </p:txBody>
      </p:sp>
      <p:sp>
        <p:nvSpPr>
          <p:cNvPr id="2" name="Title 1"/>
          <p:cNvSpPr>
            <a:spLocks noGrp="1"/>
          </p:cNvSpPr>
          <p:nvPr>
            <p:ph type="title"/>
          </p:nvPr>
        </p:nvSpPr>
        <p:spPr>
          <a:xfrm>
            <a:off x="207818" y="1"/>
            <a:ext cx="9144000" cy="1295400"/>
          </a:xfrm>
        </p:spPr>
        <p:txBody>
          <a:bodyPr anchor="ctr" anchorCtr="0">
            <a:noAutofit/>
          </a:bodyPr>
          <a:lstStyle/>
          <a:p>
            <a:pPr algn="l"/>
            <a:r>
              <a:rPr lang="en-US" sz="3200" dirty="0" smtClean="0">
                <a:latin typeface="Franklin Gothic Demi" panose="020B0703020102020204" pitchFamily="34" charset="0"/>
                <a:cs typeface="Arial" panose="020B0604020202020204" pitchFamily="34" charset="0"/>
              </a:rPr>
              <a:t>We’re making changes to serve you better</a:t>
            </a:r>
            <a:endParaRPr lang="en-US" sz="3200" dirty="0">
              <a:latin typeface="Franklin Gothic Demi" panose="020B0703020102020204" pitchFamily="34" charset="0"/>
              <a:cs typeface="Arial" panose="020B0604020202020204" pitchFamily="34" charset="0"/>
            </a:endParaRPr>
          </a:p>
        </p:txBody>
      </p:sp>
      <p:sp>
        <p:nvSpPr>
          <p:cNvPr id="4" name="TextBox 3"/>
          <p:cNvSpPr txBox="1"/>
          <p:nvPr/>
        </p:nvSpPr>
        <p:spPr>
          <a:xfrm>
            <a:off x="5029200" y="2598004"/>
            <a:ext cx="4114800" cy="732508"/>
          </a:xfrm>
          <a:prstGeom prst="rect">
            <a:avLst/>
          </a:prstGeom>
          <a:solidFill>
            <a:srgbClr val="B1D2DB"/>
          </a:solidFill>
        </p:spPr>
        <p:txBody>
          <a:bodyPr wrap="square" rtlCol="0">
            <a:spAutoFit/>
          </a:bodyPr>
          <a:lstStyle/>
          <a:p>
            <a:pPr>
              <a:lnSpc>
                <a:spcPct val="80000"/>
              </a:lnSpc>
            </a:pPr>
            <a:r>
              <a:rPr lang="en-US" sz="2600" dirty="0" smtClean="0">
                <a:solidFill>
                  <a:prstClr val="black"/>
                </a:solidFill>
                <a:latin typeface="Franklin Gothic Book" panose="020B0503020102020204" pitchFamily="34" charset="0"/>
                <a:cs typeface="Arial" panose="020B0604020202020204" pitchFamily="34" charset="0"/>
              </a:rPr>
              <a:t>Enhancing our statements </a:t>
            </a:r>
          </a:p>
          <a:p>
            <a:pPr>
              <a:lnSpc>
                <a:spcPct val="80000"/>
              </a:lnSpc>
            </a:pPr>
            <a:r>
              <a:rPr lang="en-US" sz="2600" dirty="0" smtClean="0">
                <a:solidFill>
                  <a:prstClr val="black"/>
                </a:solidFill>
                <a:latin typeface="Franklin Gothic Book" panose="020B0503020102020204" pitchFamily="34" charset="0"/>
                <a:cs typeface="Arial" panose="020B0604020202020204" pitchFamily="34" charset="0"/>
              </a:rPr>
              <a:t>and client reports  </a:t>
            </a:r>
            <a:endParaRPr lang="en-US" sz="2600" dirty="0">
              <a:solidFill>
                <a:prstClr val="black"/>
              </a:solidFill>
              <a:latin typeface="Franklin Gothic Book" panose="020B0503020102020204" pitchFamily="34" charset="0"/>
              <a:cs typeface="Arial" panose="020B0604020202020204" pitchFamily="34" charset="0"/>
            </a:endParaRPr>
          </a:p>
        </p:txBody>
      </p:sp>
      <p:sp>
        <p:nvSpPr>
          <p:cNvPr id="6" name="TextBox 5"/>
          <p:cNvSpPr txBox="1"/>
          <p:nvPr/>
        </p:nvSpPr>
        <p:spPr>
          <a:xfrm>
            <a:off x="5029200" y="3933997"/>
            <a:ext cx="4114800" cy="732508"/>
          </a:xfrm>
          <a:prstGeom prst="rect">
            <a:avLst/>
          </a:prstGeom>
          <a:solidFill>
            <a:srgbClr val="B1D2DB"/>
          </a:solidFill>
        </p:spPr>
        <p:txBody>
          <a:bodyPr wrap="square" rtlCol="0">
            <a:spAutoFit/>
          </a:bodyPr>
          <a:lstStyle/>
          <a:p>
            <a:pPr>
              <a:lnSpc>
                <a:spcPct val="80000"/>
              </a:lnSpc>
            </a:pPr>
            <a:r>
              <a:rPr lang="en-US" sz="2600" dirty="0" smtClean="0">
                <a:solidFill>
                  <a:prstClr val="black"/>
                </a:solidFill>
                <a:latin typeface="Franklin Gothic Book" panose="020B0503020102020204" pitchFamily="34" charset="0"/>
                <a:cs typeface="Arial" panose="020B0604020202020204" pitchFamily="34" charset="0"/>
              </a:rPr>
              <a:t>Increased information on </a:t>
            </a:r>
          </a:p>
          <a:p>
            <a:pPr>
              <a:lnSpc>
                <a:spcPct val="80000"/>
              </a:lnSpc>
            </a:pPr>
            <a:r>
              <a:rPr lang="en-US" sz="2600" dirty="0" smtClean="0">
                <a:solidFill>
                  <a:prstClr val="black"/>
                </a:solidFill>
                <a:latin typeface="Franklin Gothic Book" panose="020B0503020102020204" pitchFamily="34" charset="0"/>
                <a:cs typeface="Arial" panose="020B0604020202020204" pitchFamily="34" charset="0"/>
              </a:rPr>
              <a:t>fees and performance  </a:t>
            </a:r>
            <a:endParaRPr lang="en-US" sz="2600" dirty="0">
              <a:solidFill>
                <a:prstClr val="black"/>
              </a:solidFill>
              <a:latin typeface="Franklin Gothic Book" panose="020B0503020102020204" pitchFamily="34" charset="0"/>
              <a:cs typeface="Arial" panose="020B0604020202020204" pitchFamily="34" charset="0"/>
            </a:endParaRPr>
          </a:p>
        </p:txBody>
      </p:sp>
      <p:sp>
        <p:nvSpPr>
          <p:cNvPr id="7" name="TextBox 6"/>
          <p:cNvSpPr txBox="1"/>
          <p:nvPr/>
        </p:nvSpPr>
        <p:spPr>
          <a:xfrm>
            <a:off x="5029200" y="5292639"/>
            <a:ext cx="4114800" cy="412421"/>
          </a:xfrm>
          <a:prstGeom prst="rect">
            <a:avLst/>
          </a:prstGeom>
          <a:solidFill>
            <a:srgbClr val="B1D2DB"/>
          </a:solidFill>
        </p:spPr>
        <p:txBody>
          <a:bodyPr wrap="square" rtlCol="0">
            <a:spAutoFit/>
          </a:bodyPr>
          <a:lstStyle/>
          <a:p>
            <a:pPr>
              <a:lnSpc>
                <a:spcPct val="80000"/>
              </a:lnSpc>
            </a:pPr>
            <a:r>
              <a:rPr lang="en-US" sz="2600" dirty="0" smtClean="0">
                <a:solidFill>
                  <a:prstClr val="black"/>
                </a:solidFill>
                <a:latin typeface="Franklin Gothic Book" panose="020B0503020102020204" pitchFamily="34" charset="0"/>
                <a:cs typeface="Arial" panose="020B0604020202020204" pitchFamily="34" charset="0"/>
              </a:rPr>
              <a:t>Launching January 2017</a:t>
            </a:r>
            <a:endParaRPr lang="en-US" sz="2600" dirty="0">
              <a:solidFill>
                <a:prstClr val="black"/>
              </a:solidFill>
              <a:latin typeface="Franklin Gothic Book" panose="020B05030201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163" t="17347" r="29067" b="8701"/>
          <a:stretch/>
        </p:blipFill>
        <p:spPr bwMode="auto">
          <a:xfrm>
            <a:off x="1077522" y="1702498"/>
            <a:ext cx="3643250" cy="490221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8" t="10968" r="34636" b="1168"/>
          <a:stretch/>
        </p:blipFill>
        <p:spPr bwMode="auto">
          <a:xfrm>
            <a:off x="646170" y="1181208"/>
            <a:ext cx="3629369" cy="488156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2214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Strategic Business Development Group\1a - SBD Development\Images\iStock Library\Images\Mixed Gender Images\Families\Asian multigenerational fami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133350"/>
            <a:ext cx="10519474"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TEhUUExQVFhUXGBcaGBgYFhgXHBscGBcYFxgcFx0YHCggGBolHBYUIjEhJSkrLi4uFx80ODMsNygtLisBCgoKDg0OGxAQGywkICQ0LDQ0NCwsNCwsLC8sLCwsLCwsLCw0LCwsLCwsLCwsLCwsLCwsLCwsLCwsLCwsLCwsLP/AABEIAJUBUwMBIgACEQEDEQH/xAAcAAACAgMBAQAAAAAAAAAAAAAFBgMEAAECBwj/xAA/EAABAgQEBAQEAwYGAgMBAAABAhEAAwQhBRIxQQYiUWETcYGRMqGxwRQjQlJictHh8AcVgpKy8aLCMzRTJf/EABoBAAIDAQEAAAAAAAAAAAAAAAMEAAECBQb/xAAuEQACAgEEAQMCBgEFAAAAAAAAAQIRAwQSITFBEyJRYaEUIzKBkbEFFTNSceH/2gAMAwEAAhEDEQA/APaAYwmBuGVlmX8UXZkyxIjEMsZx3IqjiqmsIpzaolmipX1BUPIxAklJeObn1Tb46CKKL4qnc9IrqrdhvA2fW5SQBrEZrEAJILF4Rllk+WywjUVeXQHvEKKNS0lRjKm6X1Gto5o5i8hU5bo8Yb3SqVlFqVLATfpeIPxaXYXbpAirxQeJlzMlnJiTBqtKwovvY9YufHCKsJVtDmaYDlYOe8BqSuBUzEl3BMEjWpSoIKncHUx3ISVEKIDMWaNNRl12QhnTr366xaM1KQ36jC9V1hUtaZYdKTftEScbBOQDm6wBY6k2yrpFydVErIIe7CBE8KlqJDEP7RcRVspKt7uIgxNlE5SLhy0XGO1E8FulxNVrEwYo5xmELNgNoTKfEfDBIDbQbwnFkTE5Hyn6xmacCkNc9HiAD5wRoypKWLFoUqWuVLUAVPDDTVTjXWGdLqlGfLZbRbVWMNni1TziReBy5CCC9j1jlNQSoJBeH46pqe59EoNxkVRUtY6x3ImlRLhhtD8csZOkUTExrNHMxTaxTVUi7Rcpxj2yF8GNxWkE2iZUwCNbuLZDuMiutb3EaTPjDyxTLplmMiPxI6CoIUdRkZHE2ZlDmIQ7iOZOADwMrsTy6XcRZnTAJTnpFqimy3JmhQcR3A/D5mwLiCBiMlmRkRmZeOgqKLOoqYiDkLRZUqBlVUgkoJaB5ZqEbZCvLUWHMfeMiqpXeNxyPxEjZe8Fza0cqmEWeO5arPAjGKxKUEuzRrL7PdE1R3XLypUQXgZhNfnDq00EVBW+JLUhNidz0iLhqYlKjLWXBNoTe6bZGuOCbiKuTmYKDjpC/V4jlUA+sEuOKKSjKoKIU9mOsLMqkVOWGOmsbhDwwe7mj0Xhqu8SVdLHZ9xFPE6sS5SlBbKcgoilhlV4GW/KBd9oHYrjsucpQCR27wSaW3jwVJ0EsBq5czlUASRGsZIQhpQZoD4bgc9JTOQpKU6MXcPBpGHqSWmqC3BuNoxtpU+i10LmDomTpt1Nlv3j0GkmjKBuLECPP6OnyTlTc1rpCRY67weo8U8IFRDuLxMsfdZSkGKWkQjxAkMlTlR3fePPgR46kpJZ2eHuhxFM6ydN4UcYwSemeVIlulRs33jMPc3FskuVwE5eZBSG9dYtJo/DUSSCVAmBVNVrkqAmBnLB4t1NUmasB2It7xifHRaFevqSSUkNe0TYdOMtQO0NdXwZ4oQQSepDCAeNcLT5XMEHIA+oV/xJIgyjcemZcfIRk1QUxfX5Qdo59sqS51jzvDax1pSbOYf0ysiUlF1HpCmTFtdFRdhabVLKNOaOMOSUcylOT8oinTml2PMIoUuMy3KVC8F5XNm2NCZ25PqYu0c89QRCpR1uYkWIBgzLrBozNB8Gp2uydhSun2vpvAxExIbKdTE86aFWdjvFFNP+ZrbpDOXJumpPlf0WkFDUF7GwivVzyU8piLx06PeKdOVlRcsNoxkyuS5fZaCAqsqbmKMzGkpUxMSYjIzSyQbwuJpgt0i606vCub1dyiujaqhgpMZStRSDBFGIXCXhRw9BYkpZQ0i/QUiicyzF4cueDr4KasaZVc9o4xSvShN9DAora+0BuIK1ZZAS7wyv8lKnHyYcS/UVGcAovHK8TWEZQCp4FYAFpSXBd9O3aCXjkrGwgP4iadvs0nwEsGntqGPSCdZX5RYQFSpnMVsRnrKbERv8ZkjFqyNJh2lrkm5i6hT3BjzKdj5AAZi7Q1YPXrMsEGCYv8hLj1EZ2hqdUMVBRgQualSiqNTqrMXOsV1LS3cwKeoWRvb9ydEMyuuYyIf8ve7xkC3GeRhmVLHzhd4klhcvlLF9+sMM6V4j5emsBE0odKVmwfM/WD54ylwGFyXRTJYJWzNqDAetmJlSwvOQok7xe4oxFKJmRKiu2xt/3APFKNU4JTmTLDWKyxPkNYxDDNuiU/BSrOIAsJlrdRBsReC0viBMpaEJSylWJO3nFWg4OmpUmZJmypmXmAU6CT0DuPciBfEcmaiYVT0KQq5FrehFj6Qy8KtJoBtlF8jD+PM2bkHM1zFuRNQZn5aLJ184R+GKooXmUSM0GKPFkiYfDfd+8By4eGiX8jnVz1TAChWRLXeLMqq/KuXLsCIWMKWZoUM7B7CCcuoMqSUIGZaToYWWO3tbLi7K/wCDYqmHfrHaUKXLUhKx1iopc9UormEM7lO8RUtSczpTtDE0l0U2rC+BVqacnMPKGKbxCBlJZjpCVVVKXSohjvAnEMVKpgSkhkwOOJyZSn8DTjs9U9ZSUskMQdzHeC0qRNCmJAS7ntFPC8ykqXNLHQeUMGGT3MuWAlKSTmV+6BdvR/eN4cak9vgLGO5g3E+KlA5UqZrWv7W1hhwbGVFCfGDoNs526FQYWeNcQ0FNUU3hSwhkkZcoZiDf184XcRwrwaZSpYAUE6tsNXh7I66H4RTXIfrOFqfxfHSkBQupIJA/iAdoIUlTKdnSWhFwniQkJC1ELToX2IBAubs5HtF+fJAqkTEOELSFFtHcgt2tpCeojdS+BbNh2K0HcZUQrOhIbcQqYtOlZwqWPi1HeC9RXJmrXJQti1jCItSpU1QUXIMAxJykxVsO4ZjXhrCW1N4eZWJJSkKVCLg9VJSolaMxUPaLIrOZlabCNSglLciraXI9qrUqyq66RcQQCDuYCYZRqmISUczbQz0+G8ozlj2jWOGXI/av3Npg+okBR0v1jaZeX4rwURRpH6j6tEE+lIfpsYvJpZwW5o0BqpCj8BY9Nos0lEksr9ZF46myDs0D2mIU5JZ4rS5Hu2yLQTn0gcEWaOFzUaHaJvxGYd4q1KwFJDesPSceWuzRqqGZBGggXIq0BV35RuPvE9NVqmTlIKSEjfY9olrypShKQgXtmO3845E4znK/PgyBzxQnO0sZrtaNzMTXnCfDd7uIu0uD00olISM+5JJL97t7ARVxWWuSCuTztqkcxA62uRDssDUOOTTg6sK5VKSAPUxTraf8tgovoWipL4kQlKAQQTqWi7KrED4VApN4TeOLRgWK7ClBOYXA9/OClDiOWQkotcAwdqZaVpBT/wBxQl4WkB2DO7Rh5PTtS5LXJalrzJJgRKq5S5gBBBSd7QaSQAzgRQqZclQY3I6awCWTfK1dFtfBPNnsbENGQNEmnFsx94yC7l/yM2Ocu3rA3H6QKQydy5iSfIUeZKuWLFdKEyTlBLkM4jsNWqNnkWMzfCK3yhRJy2BYBr+ffa8CJeFVE0FaFMg3Y2fTe59TBTi+gyVGTokMSdXdz7/SGmilpSlIJSlgBe20bxNQgkg+HHa5E7DZdbLJMuUm2rgl28jDbIr8wTLnp5VC6VXHo97ecHqZhoUga9oqcXgCQhZyllgAhjrf7Ru7DOKSo8zxKgQiYXsHUwHYwu5loXmCSkF2cQe4vUROKhqTb1v94pVOPiZITJWgZkmyh0jMIuueTjzXuGDg/BJ01PjBYyAlwdzDbIqZJSoKKQoODePP8CxIhCpJWQg3Z2gziNBKTKzJJUttBf3hfLgTlZtNJcE3EU+XmAlKcNeJsCrkKQxs2sKnDpec50B0Melyly5yVJEvK7BwIxlioqmYVt2K+O1UqcooBCSBY9YH8H0qV1AJynIXUDvtaN8R8MKlTh4ZMzPoOkO3BHCKZKc01P5qvl2EbTjspPstJ7g5Mo5MxKwEDmH2hW4eokrqZyQtSJUmXkTd+ea5UonchKW/1GHyRSoSSHAJhGVgkynTPAUFqWpKkgOHAcMT3f0jWH22xzAk5ch7DsPSiUtIneItRdy1h1YAW7xFIweclM0TBLyKSbpJBJIa4uCO8AP80khTnOFs2VVNUIYkbLQFJb5QTosTWZbqcBiz9BpBZ8PlDiV9M84pJJE2akjN4K+rKANs2lxsfMR6jhEgTJKQ7AcwJFwN0n3HtHlONViUVPiSZiStVzlUC3UKazG1vOHHhmumT6c5U5VOxI+EJF1EAmxs1usZyxThbBTa2yTD1fgVMD4jkHUlyIA8TcMp8I1EmYCBqk3fyPWOeI1zJkspRmITqoDWAIxMimVKU9xZ4Rxqae5f9HObXTJsLWmz6lmEMWK0ZsTsl4VaDDSZaFhTqeyQCT6NDjRUNbNUkfh5mWwdaSkN/qAtBZY5OXtVlXY5/wCH3/1AojUkDuB/V4PVU7LZ7nQQMpFiUlMkW8MAEgjUhz83HpEaVDOVh1bP/LtHUxrZjSQzjxPyXeZAKiXJPk0TUdWFhiNdvSBdRWvu0c0takB2AIIv6t94tSXQWWJ1ZPVSShTag6RRqKgDlVvF3GKxImBIIzZdH7n2hRx6sUJgzBo8/qI7MsoxFm6QyipADAX2ipU1RsySTAyixDmG7jWL9XWgsVcveFvUaLssSc6hozRAMQAJfaxU9gege3r20MaqcVyJUSoJSA5UbAd4EcO4fLnpVMmZilK1JQnMWLXKy2pU/tHS0ScrkHxRT5ZudistU1UwkcrWcHzJb0jcziWQV8swP5n6P9oLKpZaQyUJA6AAQm8XcPyFS1zEoCJgDgpt9IfoYdUFa+qCgUlKUq1Jax2cdC+o7jyCdXV87xfDRcGzAP5M0WOHa4hclCnKZgyXvlUOZPpZrdRDZgstCJyl5QZmUk9i9h2tv384D6a9Sq4FZwbfBrhyXVIRlXKWRsSw+RL/ACjriCtVKSDzJKuoLQVm46W1c9EgMPPNAObxG6ilTEGxBDg9iDYxJ6XHI16TooYVPmzQVAvlfeKmHzJySuYQWKiL+cZjuFqlDx6dakSVfGgE8itWD3ynYHRiOkW+GqczJTKJ1e+/eOdmxRxJ/UXad0zUugzjMTc3jcFpVDNAbKLRkc5z5J6aC6sSDkXZ2toYLUClZb6nbpATBqYVCiofAk69+g6mGRchOTLoBoXv8949XgwOfL4Rc50IHE2EL8QGYHdaSkgOQnMkKBbTyiavw8L1WpLaMpQ+SSAfUQYqZSnUDzFOh9R9oFVyFKYoI21BIbfQi7bxWpwei0lymM6TMskeuUbXg/i06kmaQUEKzblN3B3I39I2jBkilUgLzlRltoWIWOgD2J+ccJkf/mQFB2SsOkHryqeLXCwaemWo3USLWYhKlWBexaMY1bSSGckko2wbxd/h0ubLVMol51amTMIfylrsPIK948WmSlInFExJQpJIUlQIII1BB0MfWeF0wSCHJIJuTC7/AIh8CysQlKUhCE1aQPDmaOx+BZGqSHAd2LHrD0scU3Rx6vk+f6acFKA0G8OeBUpnKKUEpGlx84FYFgyipUtSXSlwsg3Ck2KFfsqsXB6GGiVWVEtToUgIH6ZYlmw65lOT5CE5wT4YTFhb5GDh3h5MmSETJAUt/jABd/K8EJlMtJCQAAPT0ZoHYVjgNjLmOdw7eoYAeghjkqUtJzukgctsxbv3jMsUZBnhpWhexStXKy5pQyk2U8EcPxQzGSi7awB4ur/ygHzEEZbKub9m2gvwPgimFTNcWICNHLsSewvbeF46abnSAye3sJ1dFNnZcgKWNySw/mfSEji3F/wdWiyZhACZjW5X72zDXv2j1abUW5dI8P42wmYqbOnBYKQTYu+u228dCOkWNblyzOLMlMbpmMIZ/Cd9CNIUONseKZKgkZc1veLkqd+WPKFzi2nK0Br3cwqnc1Z1pWouhRwaUc6dr6nS/XpHuuGZZNIvOkBCUKLhjcjtqSfqI8nwSgMxSE+Gbm6iCAx3dm7x9D8MYeiVJEtgUkMQQGLi4beG3jeR2c95owW3yI+DYtnYKTlcaEQRlcBIq1Jmzc0tAU5AsVgdOg7+3WDo4WT+KC7eCEuBu7/D/Du/p3hqhPT6OUZtz6/v/wABPkqYZhUmnSESZaUAdBf1JufUxmL1wkyJs1TkS0KUQNSwcAdzYesWs8BuIJJmUc9A1VLUfbm+0dKqXBcUrQIpC/5iktMWmX4l3uxJHo7RTxefPRzSwnLbVTHvZvvHEvEuTl3Vr6a+TCKErFDMUbjKk3DfzsHEIzn4OrGBgxXMkKmcodnZvrEkyrRlK83IGdrsPiJPokxLjE2nmJQlJBDuR3Y6iGLgvCZcuUZgSOclv4dNO9/7MVji3KrszmnthYkrxQ1K88pKivW30gjU4dVz5fLJY9VkJ+RvDhSYfT0xUiUEofnKdg7iw2FlRdTVoZNxchru72De8C/0/HuuTOfXB5jV0dRToGeUoAfqAzJHqLD1jhM3OhluSTaPVZk1N7i47QvUfCUnxVTsx8NTFMpNgC3MX1Ym4SGZ/YOX/G2/y/uYcTyvivFFhaKaVzF0uSHupgLbm/zMNKMJqpdGlFOoBWdZXmKnuQALMSwGsWeL+FgKmXUUZTLnIY5VB0KKdH32HttrFL/PqxaFGciWhZUWCCWKQACoBV/izQ5HD6OOvgbwyTqKLC5FSJCcxHiFxY9urRBR0U8JIqVJUk6Nmf1zEvFtddOXKQSCEgO5ypOg1dVjf+kL3EeOzEUq5hsQlQS7O/woLDqW9IHaUqpjLTq2xSrpxplywkkqE3Ol7fCw9QSR7R6VgVeFz5qlJAChLKQ2ykAn/wAsw9I8Yo5syesKmKKjyhy1r2AawEevolZU0c1IcqkqlzB1UggyyfMZg/lB5Ra58oDFpsPV1LLXcpH0hbxPA0qBYHNteLlBVz5iiJksoF2dn7WSS3vFemw5SZhWqYW/YGUD6OT6wO2/ARIh4ZnqStVPPS6CGc3Dk8o9T7dtIZ5UuVLKUsB0EVZdIiZMlKUoJDHe5KSC33gmrDkTF5s6ktqCn6EFmhDWaXJlktgvliuy34g6RkdJo+lx16+wjUIvQ6j4BWS0iBJQlBsABtbuX847qzyljqIhXNIG4HUX9xFNFWPhJA/ZvY+XTyj2kUkuBFuyrTTN1E218oXlzjLWqUTodO2xHYwXmr5yNLm3aAmMgT1ykpGWYhwZgUBobJUGLgjmDt2IvAtVi9SKrtB9NlWOTvpktPi5SWADdTBPh0fmSpyrZ5qsp/hlrF+zlfyhJxBMxE8U7vMU2QswUDuPJi/TKYZsFBJRc5ELUEByzISZYID7gl+peFtNjnbcvA1q80dqUfI5VWM5TlS2YufnqYu0tVMWA9ju39YV8LW+eYQ5WpTHXlBZISPIDtBWRXpBZcxKQG/LF1H+Jr/QQ7KNCMZWxG/xQxvw6vw5UvLnQDOmXGYj4RaxLKBPbLADCJ+ZTE26M30h442w5K8s0sl5ySEkXUFIEs3BGUDw5ZgZhOHy0qzBDa2O3T5Rzc3EqZ0cSuNoIUFHLSxyv7wwSa0aAD+7Qv4hRzlj8iYEeY/qIhGHzyiXknAHNzHV7Pa994Hyug6Sa5CnFFImZKKkLloJB1CQSSOpDu7aQYoKjwZUqWu6RLQCrcKyhyexLx5lj0rlUpRdYfKNx5biPSZrGXL0coQ4O/KOsOaWayNnF1M3XBuoqSgqA/VcH5H7QlY8R+HmZnYqSD5laYM1tZkSpBJcJUUHdmZu5BaF/iEE0wB1K0P7lX2EN5eMbf0FtO92aK+qBsoAi2kQ1SRvfyiOVaJZcpz2jheT1dB/A5AMiWwYAN7Ej7Q3UFa6wlwEyxdWzt9QH94VsBmBEpIOmZQ9yoiCeFzNAm9yrs5L5ldew31jvY0nBP6Hkszcc0l9X/YyjFM05MsJKSUkpJ1s3xDZwTaDcqaFB99x0MLNLT5poJNwFFwGuWH3gznPxDXQjuNv5RicUN4JNx5LZWDaKtJOfMDspQ9DcfI/KNrmJIeBaKjLMJ2Ovpp94wHQhqmCRPnU6/0r5T+6QSj/AMSBF2fNSA8tQBZi1i3QvYjsQYi/xLwtayKunBJQnLNDXyi4UBu2Yv28oq8C4OqYhNTPLpL+FL2UBYKUBqknTsH3hOWBuVI6MdTFQuRdw3BlTDnU4SWPR9uUCw8/rHo+GcssA2AFvIaQNpSFIctrZugAaJlVLnKnbX+X84PjwLH0J5c7yCJxniykVsyXc+IiWQB+yAbHtmBeLGGqWtJK1EFuXt0P0gZxYj/+nLWQSFSQl9nzKI9dT5ERfk0s/OOdPhlmTlY++Yv7CFcsamxvF+hFGuxWclXMSClz2O7g+nzhr4RxTxqZCj3byzHL8svz6wrVlHN/MK1JKQCAhg+m5f7Rb4IGWlQknmSMpvoU2L/z0Ma06dsxqP0oaJovrp/f84UuJpiUYgnNp+GQEdATNWVN5kD2hhl1JJY66H0/sH1hX44kZpktejApf1zD/wBvaDZ/9tgsD96LE/EZOXMoKdtNo8z49xRU1kAMh3b0s/vDBNnKIIN0gat9IXOK6BaEJWvUliOltPSw9DCeJNysazOo18lTA7IBAdi/qDf7Q3zMYKZQyqLpUCkdA+/a8JGD1OR0n4Vb9Dsf76mLcupKVFKtDZ9m/wCjHQwNLJz5EtRbxcdo9TTjxWhK0gsNcozEHTTsY4m51qSxHVZvYdOjk+bXhJwitMqZmCiAQCrpaxPTTK/kYa67GyEFgkW1B+kJ6vA8M6btPoY0uoWaFrtdlHGcZKJ8tCS+UKJHcFCgP/FvWDkjGyksFsNnDv0u8eZU9QV1Ie+vzIb7wdrApIQtJ/dP0H0Eb00ayRRnUS/LkxrXxISbH6iMhckpdIJDnreMjvUvg87vb8nrS22SQRuwP3BipiNFnScwBfcWP9YMoTaKtYlhCaY/Qo4fUZkkEupBUgnrlLA+30iabJCJhVsoDN9AfkIXa+uMucpb8qiS/wAvsImq8bSXBP6R8w/3ik9xqqC2I0qStE/9ctC0J85ikJceQze8WaNISAkC6Ev5u/3gFR4tnRopX6SwPRnfToYiqcUPjy0BJ5yEcwYF1P5HTSNprqzLhLunQ20lFMElCGKTlAU2rtcA9I4l4Z4bq+ADchz6Dr2i4KNTWAS+qidPLvFeXTsoquybAnrufMwPNLbGwunjulQscUYgrKFTbrALJJ0QzB8p+Ikkk/wgaRW4RxZUyS6zzJUUG5NhdJv+6RAvjV8621WEgehJP/rFLhisEoqSfhWyh5gAH6COXk5VnTjw6HutmrKWlkdx1G8RYNTTJkxILJQC5JLNlGnxEAXgMnEylToNum0GqCqWvIqYwQl1HZ8twPIlh6wvF2+RiqQ88QYYifIIyJMxIzJZnzAfC/Q6NFSoUDKlqsxQghy2qQYsYRPzI1c6v31jidLCUJSNEpSPYAXPpHU0zTk5JHE1mLahQ4hS8vMFNlUlQZJYcwBvl/ZJ384ml0IqJbE687jYn4fMMYIYvTpXJmJcHMhQ1J1SeloU8PrsyUMSBfR+zaQ5NJwdiGC1mibreHZo+DIr/UE/8mjqRgs0MFFCepzA/wDF4IyEzFF0JWoDVgSPlENTPUCxdJ7hvrCC08LO69TOiXHpYlSh4ZcIQFeZRdXqeb3ghwzzyJawwCkJNkvqBup4V66vIAB0Lt7Xho4SINPK0+BOwOg7x0I1t4OFnX5rb8jHhiT4pBJIKDrtcNpbrBVSWv6HvCBxLxBOpJsoyillEhSVJBCgxI0YjTYwYw3jaTMAE0GSo9eZB/1Ny+oA7wDJJKVMd02OTx2gvPVlP7qt+50itIDlX8X2EVsYqU5QXBCiAkg26uCD2JeIsIrgcxO6iREC+AmsAF9CzREmSEJASkJSkMAAwAAYAAaBo5Je/UiOMXrPDkqURoLeZsIujJxImFXInQM5gkmVlTo46df4j9oTsCxNbLKWAUslyHNmSdduWLON4jNMpX5qxY/Ccv8AxaAyyxQxHTzavwCeJ5ZXPKgXUkOQ+4dnG1vkYpInrX8KrjY6EWLpPt11gRhs5UpJKrpmOrPqS+YhKi9ywcf6niNEzMgpKi+QgEDQHUDpeJmw+pRMWb03XgIzapSSpOYGZawsEuWSO5hi4QOaUleuZyfMkk+UI9HUIQlCT8WVBbrZR3ffcw9cCThMk2YKSVAiwcO4I2diHG0THh2ImTM8jL9dMyLSo6OAfW0UeJhnlLSALJCgd3SX/p6wWxaUkpUk3ezDbs4/Ue2ns4+kVmSjO2YgBY1Y2zD3eCONqgalUrEenQpagnqR/U+gc+kBeP5r5UpQUpuxKyXI2Sl2AY6wfoJBl1E/XKhapaO/Nc+gAHqY64l4Y/ESjNSiYpYSycqpaRuxWV3yg3ZJftC+LDtixjNlUpI8zpzo+30ghUSMxATcEP5HeO8MwGeZhRlZSP2hYiwLddYbDgKJKSu75TZyw6sNIHOVMJjhuiL+GTDyuQXAOmxDfcRLiMtlMlRCP2R82L2GsCMOqmA/dJHp/f0gjNqbZnIblBBa5/oFR3JQhkxrcrPPxlkx5XtdWU5E0IWVdNPk0NGCT0zSqStTCZYHooOoN5vCdUFr+vn5dRtDVgOH5SFENofUaRxdXBwnuX7Ha0klkht/kapMgJSEgadYyJJSnAjIQcpN22xtY4LhJHpKai129oq4tVITLLqyvo2V1FtLg2vCfiPEk8J/JppjftLQoANvl1Pq0LU6dVKXmmJmqUWPwnQ6AAaDtHUyaqEeIu2czDg3O58ILVOBomt4iiWLgCw+W3aLMrBZCeYpS+pJufnAD/MKhIIEmbbXkV0fp5QMrq+tUrKJE0aj4S3LqH02hT1m/P3H/wAqPVDnU1ktFg3kNI3hKUz5qZgCVJlsTmLXNgU7Ei5hOoaZaOaahal2sU2HRhv5xYm4hPd5aZgOo5SLaGxFw+0aw5Ixkm+is1TxtJ8nrCEoUQE2A1IMcYpLWpOWWi1r7X8rmFHCMfWJKSpBzkObEB/LbaCErihf6gR6GNZsynLvgxgxxxxXViXj2G1ZnKQulnEZXSUoKwWVcFSHAJAsHew6xXl8N1RDinm66FOU311bdj6mHyo4vIGiv9p/lAOr41nqIRKlTCo6cpA+cC3RrgN5tsEy8FqxrTTf9rxe/BVqgUJkTXKWBUClIOZJuVMNotScXr0DNMse7gfNMWJ+IrqUp8UqlzJeuUkpmD1Y5h84q4rk1uvixg4WTMlDKvKSPiyqzZeyhqPUQZx6VyhQKRe5UzN15rD2MKWG4smWp5pVNbTPLBI7BTZsvaDOLY4JlNN8NwvIrKN3ALN6iCY8qg7sBqMayKitWLVlPMoli3OUA+RSq3qmFymkIkDNOWmwshJ93MK1TjdSBzImD/SYDVKqleZRlzSEgE8qt9G6+kGlqpSVKkL49Jgxvc3bPXMC4ulzVeHLORhszCGqahM1I8RCFjYkA+xOkeL8F8C1E9aZ85a6ZDskJH5q2N8qTZKbfEpx23j1tFBLlpV4a1oa2cqJBPkskL7sAPKBcx8jUWprqhY424VWtOelSApOktR+MakSyfhXrynVrGN8CTpiqdAMvmSCFC6VJIJDKDFjbRTHzgtV1Jlck38yWoEpUgORuULQnUXdJTp9YjjmVOUBRUwIUEs4P7fRYIYvrBYavaueRbPoo5HcXQG47o1LmU9iGXdwzcpixLwIrRyt6mKOPY3MnSshlkLSvlJ3YjcPtnv2ivR4lNRyqRMDdH6aem8Zz5Yyppl6L8tSg30yVfD1UhQZLouWSofEbAt1Ym8GcJkKlgGoPhI0/aJPRhp5wHqeJVBgMzjUaxXOPqWjluDrmGYM1m6feKWdxVIYlijOVtj/ADK0JDyky5stxvlmegVZR7C56QscUV6qhCvAStSUkZkZSFINndOrd/pC0cTQkuUZv4FlI7lnH0ggjiUITmQJ6DmSCSQrOCfgJKbWfrEjnknZbwwaoIYDhk4yk8pHV7a3vvvHfE8gy5CnN2jVRxShKgPhzJCr9xo/bT0he4vxZS0lPNdgwSSblrABzAt26VhL2wK1FhpmSZXLNUUkhNjlDE6kavq2ug0MAqutAISAoKDuhSSlT9Ak8z62aHPh3iOahJUaearIAkcpLJAYJBP6iRc/vHtFhWOVClFfgLzN+yzB2ypf6a2h/LqscOmn+5zMWPd26Ffhfh2onrXOWFS0ywgMuWrMtlOooSWLDr384Y+Bqk+LWSVjKZM5IQmwWQcwdTbFKUXv9BGHFakA5pU1L6uhRI/2kRHhP4z8cFGUvKuWUGcQ4QnMCFEKD2AWwINyNXheGrTfuaoPPFBL2vkekSfEBAXLSBZSrqUPYsnfUv2gXMwIoTmkTFHmJeYyEHshr+t94sSaks4RMcrYFSHUrqea0sfvKc2jKipmK+OUpJzW5fGWUpcEgg5QSohtNCWjD1a+Ub9KCEvGcJqpaytKAsKL/lqBuRdwWOvaHPA6ceChBKHCdFKBX1NhpvZzATEJtVMITIppgSWKlKazljYm5AvlfbrFBPDuIGYQoBDGygrNpulu7RFropW2jDx4/ksrp0prVBILeG4fT4rtv09xFbG8MnzARLlvYtzJH1IgnTYDXGcpayhglksGCtC5PUn2i5OwmsPwhO9ypmbT3t84Fl1GKU7iw2DJFQps86wP/DGcz1E9EofsoHiK9S4SPnHolBS0dEgJlyUhSUjNMWkKKwXBKj8WXVyLDo0QjAa2+Yy9bDMbjK58i7D3itP4UqVZVCYhJcu2YFJ2Y6l2DghraRJa9P2uRmMcEXaOeKaWmr5H5s2UmYkp8FUvOpgPiBCgOVQYHyB2gNUUU2WP/jcbKSQoEdmhiTwSskhc8BKnfIgJUo2Zzvu/9mL9DwqlDpM1dmsDpp/Xb20gMtXBqmzSzQi7Xkq4BQSV08tUyYlKiC4IU45i2nZoyL03hWWovm17RuDR1eipWpfwjnzy6lybVV+5blLnLM1BAToUKvzDcHoYs4NLnhChOIJzcpa+VtPN46pqhz0iwqoLiOFilFe5haJJyiA0tJUdcyjvGpYJPMhPW22h+0bFS51jsVEMboSd39uCzkykl+VP+0fy/thFbwg7lCSHuWBPmPWLaZ3QNHCpvaKlJcckOVeG3wBjYltuht1iNNJLBfInWwbdmJ9W+UTzJrCwjSFvrEc7dX9ijiZ4aRaWm+jgR0qcjXKHGltPLvEqlAa3jgM7trGpSldWv4IQpWhRBMsEjRw7e/0jcyVLUSTLBJubOfXvG1TANPWNS55BgSy1SbIVJtFT2JSR5OA1n+g+cdooJBHwk2u7v/ekWhOFwRrGS1M8XGVvtfwWqOEUMoAhjow+tveMRhsnMCRfzPT+sWUTWaO/ED6XMHi1w+CimcNlu7GwIdzd21v2jasMkkCxLdy/1i1PmNaNSxZ3iOt23sshlYfJSfhfzc/WJRIlbJT3ts8RqWcwjCq5jHqrqkUYKaW55EXA0GjRv8LK1yBw22+r/KI5t22YvaJA5Lk2ilkV1RCBNFJL/lDm1t6eu/vG0YTJu8pLMB6C4/vtFhc4g9o4zF9YiyRT+a+hCkrCKdVjKQWJY5bh9W63Yx0nC5OglJ6aeu/lFpYfdo2JgFtYHuvsuzkUMpKWEtOVtGftvEipaHHInQbDY66Rx+J6xwub0jUs0V0UWUy02sASNmiLLdso17RCmoaO0rBd4y8sJVXZDjw30Fnv77xYRKAF99PKIwsRD4l9YxcY98lEomDL6/2/tEgIHd99g0VZOpiVJIB7xUJ/JZIFdNIwkhusRS15Y5M27vE38FE4U9n/AL/lGkrADO0cKmho0UgB94y5+UWSzLHV4iUkXOp6RoXjqU2neKtSfRDQmORbbT1jkydSzE/bR47nICTGZwdYtx5cZlnaZKWDm8ajhaAS7xkF9nwi9qIKBItFmqRaMjIkUvSZlFGWrmaLgTcRkZAsf6SImItEWaNxkHycUWjFR3ljIyMR7ZRwY1MHeNxkYfTIaEanaRkZGX+kjIJSrxLMMZGRmL9hXg2DEktV4yMgkG7LO5injbsI3GQdt8shCVRiYyMgJCRQjRRaMjIZcVRDGjhesZGQCS4KZIiXHIReMjI1KKVUQ6WIhUGEZGRnKkQhliJFIEZGQBJbSI5l7xwqNxkTwUdSInnaRkZBca9jLRTTcxJMlxkZAa4KI428bjIHEh0gxtYtGoyCJcEOU3jFojIyLSTXJZATGRkZC7RR/9k="/>
          <p:cNvSpPr>
            <a:spLocks noChangeAspect="1" noChangeArrowheads="1"/>
          </p:cNvSpPr>
          <p:nvPr/>
        </p:nvSpPr>
        <p:spPr bwMode="auto">
          <a:xfrm>
            <a:off x="155575" y="-1973263"/>
            <a:ext cx="9363075" cy="411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QTEhUUExQVFhUXGBcaGBgYFhgXHBscGBcYFxgcFx0YHCggGBolHBYUIjEhJSkrLi4uFx80ODMsNygtLisBCgoKDg0OGxAQGywkICQ0LDQ0NCwsNCwsLC8sLCwsLCwsLCw0LCwsLCwsLCwsLCwsLCwsLCwsLCwsLCwsLCwsLP/AABEIAJUBUwMBIgACEQEDEQH/xAAcAAACAgMBAQAAAAAAAAAAAAAFBgMEAAECBwj/xAA/EAABAgQEBAQEAwYGAgMBAAABAhEAAwQhBRIxQQYiUWETcYGRMqGxwRQjQlJictHh8AcVgpKy8aLCMzRTJf/EABoBAAIDAQEAAAAAAAAAAAAAAAMEAAECBQb/xAAuEQACAgEEAQMCBgEFAAAAAAAAAQIRAwQSITFBEyJRYaEUIzKBkbEFFTNSceH/2gAMAwEAAhEDEQA/APaAYwmBuGVlmX8UXZkyxIjEMsZx3IqjiqmsIpzaolmipX1BUPIxAklJeObn1Tb46CKKL4qnc9IrqrdhvA2fW5SQBrEZrEAJILF4Rllk+WywjUVeXQHvEKKNS0lRjKm6X1Gto5o5i8hU5bo8Yb3SqVlFqVLATfpeIPxaXYXbpAirxQeJlzMlnJiTBqtKwovvY9YufHCKsJVtDmaYDlYOe8BqSuBUzEl3BMEjWpSoIKncHUx3ISVEKIDMWaNNRl12QhnTr366xaM1KQ36jC9V1hUtaZYdKTftEScbBOQDm6wBY6k2yrpFydVErIIe7CBE8KlqJDEP7RcRVspKt7uIgxNlE5SLhy0XGO1E8FulxNVrEwYo5xmELNgNoTKfEfDBIDbQbwnFkTE5Hyn6xmacCkNc9HiAD5wRoypKWLFoUqWuVLUAVPDDTVTjXWGdLqlGfLZbRbVWMNni1TziReBy5CCC9j1jlNQSoJBeH46pqe59EoNxkVRUtY6x3ImlRLhhtD8csZOkUTExrNHMxTaxTVUi7Rcpxj2yF8GNxWkE2iZUwCNbuLZDuMiutb3EaTPjDyxTLplmMiPxI6CoIUdRkZHE2ZlDmIQ7iOZOADwMrsTy6XcRZnTAJTnpFqimy3JmhQcR3A/D5mwLiCBiMlmRkRmZeOgqKLOoqYiDkLRZUqBlVUgkoJaB5ZqEbZCvLUWHMfeMiqpXeNxyPxEjZe8Fza0cqmEWeO5arPAjGKxKUEuzRrL7PdE1R3XLypUQXgZhNfnDq00EVBW+JLUhNidz0iLhqYlKjLWXBNoTe6bZGuOCbiKuTmYKDjpC/V4jlUA+sEuOKKSjKoKIU9mOsLMqkVOWGOmsbhDwwe7mj0Xhqu8SVdLHZ9xFPE6sS5SlBbKcgoilhlV4GW/KBd9oHYrjsucpQCR27wSaW3jwVJ0EsBq5czlUASRGsZIQhpQZoD4bgc9JTOQpKU6MXcPBpGHqSWmqC3BuNoxtpU+i10LmDomTpt1Nlv3j0GkmjKBuLECPP6OnyTlTc1rpCRY67weo8U8IFRDuLxMsfdZSkGKWkQjxAkMlTlR3fePPgR46kpJZ2eHuhxFM6ydN4UcYwSemeVIlulRs33jMPc3FskuVwE5eZBSG9dYtJo/DUSSCVAmBVNVrkqAmBnLB4t1NUmasB2It7xifHRaFevqSSUkNe0TYdOMtQO0NdXwZ4oQQSepDCAeNcLT5XMEHIA+oV/xJIgyjcemZcfIRk1QUxfX5Qdo59sqS51jzvDax1pSbOYf0ysiUlF1HpCmTFtdFRdhabVLKNOaOMOSUcylOT8oinTml2PMIoUuMy3KVC8F5XNm2NCZ25PqYu0c89QRCpR1uYkWIBgzLrBozNB8Gp2uydhSun2vpvAxExIbKdTE86aFWdjvFFNP+ZrbpDOXJumpPlf0WkFDUF7GwivVzyU8piLx06PeKdOVlRcsNoxkyuS5fZaCAqsqbmKMzGkpUxMSYjIzSyQbwuJpgt0i606vCub1dyiujaqhgpMZStRSDBFGIXCXhRw9BYkpZQ0i/QUiicyzF4cueDr4KasaZVc9o4xSvShN9DAora+0BuIK1ZZAS7wyv8lKnHyYcS/UVGcAovHK8TWEZQCp4FYAFpSXBd9O3aCXjkrGwgP4iadvs0nwEsGntqGPSCdZX5RYQFSpnMVsRnrKbERv8ZkjFqyNJh2lrkm5i6hT3BjzKdj5AAZi7Q1YPXrMsEGCYv8hLj1EZ2hqdUMVBRgQualSiqNTqrMXOsV1LS3cwKeoWRvb9ydEMyuuYyIf8ve7xkC3GeRhmVLHzhd4klhcvlLF9+sMM6V4j5emsBE0odKVmwfM/WD54ylwGFyXRTJYJWzNqDAetmJlSwvOQok7xe4oxFKJmRKiu2xt/3APFKNU4JTmTLDWKyxPkNYxDDNuiU/BSrOIAsJlrdRBsReC0viBMpaEJSylWJO3nFWg4OmpUmZJmypmXmAU6CT0DuPciBfEcmaiYVT0KQq5FrehFj6Qy8KtJoBtlF8jD+PM2bkHM1zFuRNQZn5aLJ184R+GKooXmUSM0GKPFkiYfDfd+8By4eGiX8jnVz1TAChWRLXeLMqq/KuXLsCIWMKWZoUM7B7CCcuoMqSUIGZaToYWWO3tbLi7K/wCDYqmHfrHaUKXLUhKx1iopc9UormEM7lO8RUtSczpTtDE0l0U2rC+BVqacnMPKGKbxCBlJZjpCVVVKXSohjvAnEMVKpgSkhkwOOJyZSn8DTjs9U9ZSUskMQdzHeC0qRNCmJAS7ntFPC8ykqXNLHQeUMGGT3MuWAlKSTmV+6BdvR/eN4cak9vgLGO5g3E+KlA5UqZrWv7W1hhwbGVFCfGDoNs526FQYWeNcQ0FNUU3hSwhkkZcoZiDf184XcRwrwaZSpYAUE6tsNXh7I66H4RTXIfrOFqfxfHSkBQupIJA/iAdoIUlTKdnSWhFwniQkJC1ELToX2IBAubs5HtF+fJAqkTEOELSFFtHcgt2tpCeojdS+BbNh2K0HcZUQrOhIbcQqYtOlZwqWPi1HeC9RXJmrXJQti1jCItSpU1QUXIMAxJykxVsO4ZjXhrCW1N4eZWJJSkKVCLg9VJSolaMxUPaLIrOZlabCNSglLciraXI9qrUqyq66RcQQCDuYCYZRqmISUczbQz0+G8ozlj2jWOGXI/av3Npg+okBR0v1jaZeX4rwURRpH6j6tEE+lIfpsYvJpZwW5o0BqpCj8BY9Nos0lEksr9ZF46myDs0D2mIU5JZ4rS5Hu2yLQTn0gcEWaOFzUaHaJvxGYd4q1KwFJDesPSceWuzRqqGZBGggXIq0BV35RuPvE9NVqmTlIKSEjfY9olrypShKQgXtmO3845E4znK/PgyBzxQnO0sZrtaNzMTXnCfDd7uIu0uD00olISM+5JJL97t7ARVxWWuSCuTztqkcxA62uRDssDUOOTTg6sK5VKSAPUxTraf8tgovoWipL4kQlKAQQTqWi7KrED4VApN4TeOLRgWK7ClBOYXA9/OClDiOWQkotcAwdqZaVpBT/wBxQl4WkB2DO7Rh5PTtS5LXJalrzJJgRKq5S5gBBBSd7QaSQAzgRQqZclQY3I6awCWTfK1dFtfBPNnsbENGQNEmnFsx94yC7l/yM2Ocu3rA3H6QKQydy5iSfIUeZKuWLFdKEyTlBLkM4jsNWqNnkWMzfCK3yhRJy2BYBr+ffa8CJeFVE0FaFMg3Y2fTe59TBTi+gyVGTokMSdXdz7/SGmilpSlIJSlgBe20bxNQgkg+HHa5E7DZdbLJMuUm2rgl28jDbIr8wTLnp5VC6VXHo97ecHqZhoUga9oqcXgCQhZyllgAhjrf7Ru7DOKSo8zxKgQiYXsHUwHYwu5loXmCSkF2cQe4vUROKhqTb1v94pVOPiZITJWgZkmyh0jMIuueTjzXuGDg/BJ01PjBYyAlwdzDbIqZJSoKKQoODePP8CxIhCpJWQg3Z2gziNBKTKzJJUttBf3hfLgTlZtNJcE3EU+XmAlKcNeJsCrkKQxs2sKnDpec50B0Melyly5yVJEvK7BwIxlioqmYVt2K+O1UqcooBCSBY9YH8H0qV1AJynIXUDvtaN8R8MKlTh4ZMzPoOkO3BHCKZKc01P5qvl2EbTjspPstJ7g5Mo5MxKwEDmH2hW4eokrqZyQtSJUmXkTd+ea5UonchKW/1GHyRSoSSHAJhGVgkynTPAUFqWpKkgOHAcMT3f0jWH22xzAk5ch7DsPSiUtIneItRdy1h1YAW7xFIweclM0TBLyKSbpJBJIa4uCO8AP80khTnOFs2VVNUIYkbLQFJb5QTosTWZbqcBiz9BpBZ8PlDiV9M84pJJE2akjN4K+rKANs2lxsfMR6jhEgTJKQ7AcwJFwN0n3HtHlONViUVPiSZiStVzlUC3UKazG1vOHHhmumT6c5U5VOxI+EJF1EAmxs1usZyxThbBTa2yTD1fgVMD4jkHUlyIA8TcMp8I1EmYCBqk3fyPWOeI1zJkspRmITqoDWAIxMimVKU9xZ4Rxqae5f9HObXTJsLWmz6lmEMWK0ZsTsl4VaDDSZaFhTqeyQCT6NDjRUNbNUkfh5mWwdaSkN/qAtBZY5OXtVlXY5/wCH3/1AojUkDuB/V4PVU7LZ7nQQMpFiUlMkW8MAEgjUhz83HpEaVDOVh1bP/LtHUxrZjSQzjxPyXeZAKiXJPk0TUdWFhiNdvSBdRWvu0c0takB2AIIv6t94tSXQWWJ1ZPVSShTag6RRqKgDlVvF3GKxImBIIzZdH7n2hRx6sUJgzBo8/qI7MsoxFm6QyipADAX2ipU1RsySTAyixDmG7jWL9XWgsVcveFvUaLssSc6hozRAMQAJfaxU9gege3r20MaqcVyJUSoJSA5UbAd4EcO4fLnpVMmZilK1JQnMWLXKy2pU/tHS0ScrkHxRT5ZudistU1UwkcrWcHzJb0jcziWQV8swP5n6P9oLKpZaQyUJA6AAQm8XcPyFS1zEoCJgDgpt9IfoYdUFa+qCgUlKUq1Jax2cdC+o7jyCdXV87xfDRcGzAP5M0WOHa4hclCnKZgyXvlUOZPpZrdRDZgstCJyl5QZmUk9i9h2tv384D6a9Sq4FZwbfBrhyXVIRlXKWRsSw+RL/ACjriCtVKSDzJKuoLQVm46W1c9EgMPPNAObxG6ilTEGxBDg9iDYxJ6XHI16TooYVPmzQVAvlfeKmHzJySuYQWKiL+cZjuFqlDx6dakSVfGgE8itWD3ynYHRiOkW+GqczJTKJ1e+/eOdmxRxJ/UXad0zUugzjMTc3jcFpVDNAbKLRkc5z5J6aC6sSDkXZ2toYLUClZb6nbpATBqYVCiofAk69+g6mGRchOTLoBoXv8949XgwOfL4Rc50IHE2EL8QGYHdaSkgOQnMkKBbTyiavw8L1WpLaMpQ+SSAfUQYqZSnUDzFOh9R9oFVyFKYoI21BIbfQi7bxWpwei0lymM6TMskeuUbXg/i06kmaQUEKzblN3B3I39I2jBkilUgLzlRltoWIWOgD2J+ccJkf/mQFB2SsOkHryqeLXCwaemWo3USLWYhKlWBexaMY1bSSGckko2wbxd/h0ubLVMol51amTMIfylrsPIK948WmSlInFExJQpJIUlQIII1BB0MfWeF0wSCHJIJuTC7/AIh8CysQlKUhCE1aQPDmaOx+BZGqSHAd2LHrD0scU3Rx6vk+f6acFKA0G8OeBUpnKKUEpGlx84FYFgyipUtSXSlwsg3Ck2KFfsqsXB6GGiVWVEtToUgIH6ZYlmw65lOT5CE5wT4YTFhb5GDh3h5MmSETJAUt/jABd/K8EJlMtJCQAAPT0ZoHYVjgNjLmOdw7eoYAeghjkqUtJzukgctsxbv3jMsUZBnhpWhexStXKy5pQyk2U8EcPxQzGSi7awB4ur/ygHzEEZbKub9m2gvwPgimFTNcWICNHLsSewvbeF46abnSAye3sJ1dFNnZcgKWNySw/mfSEji3F/wdWiyZhACZjW5X72zDXv2j1abUW5dI8P42wmYqbOnBYKQTYu+u228dCOkWNblyzOLMlMbpmMIZ/Cd9CNIUONseKZKgkZc1veLkqd+WPKFzi2nK0Br3cwqnc1Z1pWouhRwaUc6dr6nS/XpHuuGZZNIvOkBCUKLhjcjtqSfqI8nwSgMxSE+Gbm6iCAx3dm7x9D8MYeiVJEtgUkMQQGLi4beG3jeR2c95owW3yI+DYtnYKTlcaEQRlcBIq1Jmzc0tAU5AsVgdOg7+3WDo4WT+KC7eCEuBu7/D/Du/p3hqhPT6OUZtz6/v/wABPkqYZhUmnSESZaUAdBf1JufUxmL1wkyJs1TkS0KUQNSwcAdzYesWs8BuIJJmUc9A1VLUfbm+0dKqXBcUrQIpC/5iktMWmX4l3uxJHo7RTxefPRzSwnLbVTHvZvvHEvEuTl3Vr6a+TCKErFDMUbjKk3DfzsHEIzn4OrGBgxXMkKmcodnZvrEkyrRlK83IGdrsPiJPokxLjE2nmJQlJBDuR3Y6iGLgvCZcuUZgSOclv4dNO9/7MVji3KrszmnthYkrxQ1K88pKivW30gjU4dVz5fLJY9VkJ+RvDhSYfT0xUiUEofnKdg7iw2FlRdTVoZNxchru72De8C/0/HuuTOfXB5jV0dRToGeUoAfqAzJHqLD1jhM3OhluSTaPVZk1N7i47QvUfCUnxVTsx8NTFMpNgC3MX1Ym4SGZ/YOX/G2/y/uYcTyvivFFhaKaVzF0uSHupgLbm/zMNKMJqpdGlFOoBWdZXmKnuQALMSwGsWeL+FgKmXUUZTLnIY5VB0KKdH32HttrFL/PqxaFGciWhZUWCCWKQACoBV/izQ5HD6OOvgbwyTqKLC5FSJCcxHiFxY9urRBR0U8JIqVJUk6Nmf1zEvFtddOXKQSCEgO5ypOg1dVjf+kL3EeOzEUq5hsQlQS7O/woLDqW9IHaUqpjLTq2xSrpxplywkkqE3Ol7fCw9QSR7R6VgVeFz5qlJAChLKQ2ykAn/wAsw9I8Yo5syesKmKKjyhy1r2AawEevolZU0c1IcqkqlzB1UggyyfMZg/lB5Ra58oDFpsPV1LLXcpH0hbxPA0qBYHNteLlBVz5iiJksoF2dn7WSS3vFemw5SZhWqYW/YGUD6OT6wO2/ARIh4ZnqStVPPS6CGc3Dk8o9T7dtIZ5UuVLKUsB0EVZdIiZMlKUoJDHe5KSC33gmrDkTF5s6ktqCn6EFmhDWaXJlktgvliuy34g6RkdJo+lx16+wjUIvQ6j4BWS0iBJQlBsABtbuX847qzyljqIhXNIG4HUX9xFNFWPhJA/ZvY+XTyj2kUkuBFuyrTTN1E218oXlzjLWqUTodO2xHYwXmr5yNLm3aAmMgT1ykpGWYhwZgUBobJUGLgjmDt2IvAtVi9SKrtB9NlWOTvpktPi5SWADdTBPh0fmSpyrZ5qsp/hlrF+zlfyhJxBMxE8U7vMU2QswUDuPJi/TKYZsFBJRc5ELUEByzISZYID7gl+peFtNjnbcvA1q80dqUfI5VWM5TlS2YufnqYu0tVMWA9ju39YV8LW+eYQ5WpTHXlBZISPIDtBWRXpBZcxKQG/LF1H+Jr/QQ7KNCMZWxG/xQxvw6vw5UvLnQDOmXGYj4RaxLKBPbLADCJ+ZTE26M30h442w5K8s0sl5ySEkXUFIEs3BGUDw5ZgZhOHy0qzBDa2O3T5Rzc3EqZ0cSuNoIUFHLSxyv7wwSa0aAD+7Qv4hRzlj8iYEeY/qIhGHzyiXknAHNzHV7Pa994Hyug6Sa5CnFFImZKKkLloJB1CQSSOpDu7aQYoKjwZUqWu6RLQCrcKyhyexLx5lj0rlUpRdYfKNx5biPSZrGXL0coQ4O/KOsOaWayNnF1M3XBuoqSgqA/VcH5H7QlY8R+HmZnYqSD5laYM1tZkSpBJcJUUHdmZu5BaF/iEE0wB1K0P7lX2EN5eMbf0FtO92aK+qBsoAi2kQ1SRvfyiOVaJZcpz2jheT1dB/A5AMiWwYAN7Ej7Q3UFa6wlwEyxdWzt9QH94VsBmBEpIOmZQ9yoiCeFzNAm9yrs5L5ldew31jvY0nBP6Hkszcc0l9X/YyjFM05MsJKSUkpJ1s3xDZwTaDcqaFB99x0MLNLT5poJNwFFwGuWH3gznPxDXQjuNv5RicUN4JNx5LZWDaKtJOfMDspQ9DcfI/KNrmJIeBaKjLMJ2Ovpp94wHQhqmCRPnU6/0r5T+6QSj/AMSBF2fNSA8tQBZi1i3QvYjsQYi/xLwtayKunBJQnLNDXyi4UBu2Yv28oq8C4OqYhNTPLpL+FL2UBYKUBqknTsH3hOWBuVI6MdTFQuRdw3BlTDnU4SWPR9uUCw8/rHo+GcssA2AFvIaQNpSFIctrZugAaJlVLnKnbX+X84PjwLH0J5c7yCJxniykVsyXc+IiWQB+yAbHtmBeLGGqWtJK1EFuXt0P0gZxYj/+nLWQSFSQl9nzKI9dT5ERfk0s/OOdPhlmTlY++Yv7CFcsamxvF+hFGuxWclXMSClz2O7g+nzhr4RxTxqZCj3byzHL8svz6wrVlHN/MK1JKQCAhg+m5f7Rb4IGWlQknmSMpvoU2L/z0Ma06dsxqP0oaJovrp/f84UuJpiUYgnNp+GQEdATNWVN5kD2hhl1JJY66H0/sH1hX44kZpktejApf1zD/wBvaDZ/9tgsD96LE/EZOXMoKdtNo8z49xRU1kAMh3b0s/vDBNnKIIN0gat9IXOK6BaEJWvUliOltPSw9DCeJNysazOo18lTA7IBAdi/qDf7Q3zMYKZQyqLpUCkdA+/a8JGD1OR0n4Vb9Dsf76mLcupKVFKtDZ9m/wCjHQwNLJz5EtRbxcdo9TTjxWhK0gsNcozEHTTsY4m51qSxHVZvYdOjk+bXhJwitMqZmCiAQCrpaxPTTK/kYa67GyEFgkW1B+kJ6vA8M6btPoY0uoWaFrtdlHGcZKJ8tCS+UKJHcFCgP/FvWDkjGyksFsNnDv0u8eZU9QV1Ie+vzIb7wdrApIQtJ/dP0H0Eb00ayRRnUS/LkxrXxISbH6iMhckpdIJDnreMjvUvg87vb8nrS22SQRuwP3BipiNFnScwBfcWP9YMoTaKtYlhCaY/Qo4fUZkkEupBUgnrlLA+30iabJCJhVsoDN9AfkIXa+uMucpb8qiS/wAvsImq8bSXBP6R8w/3ik9xqqC2I0qStE/9ctC0J85ikJceQze8WaNISAkC6Ev5u/3gFR4tnRopX6SwPRnfToYiqcUPjy0BJ5yEcwYF1P5HTSNprqzLhLunQ20lFMElCGKTlAU2rtcA9I4l4Z4bq+ADchz6Dr2i4KNTWAS+qidPLvFeXTsoquybAnrufMwPNLbGwunjulQscUYgrKFTbrALJJ0QzB8p+Ikkk/wgaRW4RxZUyS6zzJUUG5NhdJv+6RAvjV8621WEgehJP/rFLhisEoqSfhWyh5gAH6COXk5VnTjw6HutmrKWlkdx1G8RYNTTJkxILJQC5JLNlGnxEAXgMnEylToNum0GqCqWvIqYwQl1HZ8twPIlh6wvF2+RiqQ88QYYifIIyJMxIzJZnzAfC/Q6NFSoUDKlqsxQghy2qQYsYRPzI1c6v31jidLCUJSNEpSPYAXPpHU0zTk5JHE1mLahQ4hS8vMFNlUlQZJYcwBvl/ZJ384ml0IqJbE687jYn4fMMYIYvTpXJmJcHMhQ1J1SeloU8PrsyUMSBfR+zaQ5NJwdiGC1mibreHZo+DIr/UE/8mjqRgs0MFFCepzA/wDF4IyEzFF0JWoDVgSPlENTPUCxdJ7hvrCC08LO69TOiXHpYlSh4ZcIQFeZRdXqeb3ghwzzyJawwCkJNkvqBup4V66vIAB0Lt7Xho4SINPK0+BOwOg7x0I1t4OFnX5rb8jHhiT4pBJIKDrtcNpbrBVSWv6HvCBxLxBOpJsoyillEhSVJBCgxI0YjTYwYw3jaTMAE0GSo9eZB/1Ny+oA7wDJJKVMd02OTx2gvPVlP7qt+50itIDlX8X2EVsYqU5QXBCiAkg26uCD2JeIsIrgcxO6iREC+AmsAF9CzREmSEJASkJSkMAAwAAYAAaBo5Je/UiOMXrPDkqURoLeZsIujJxImFXInQM5gkmVlTo46df4j9oTsCxNbLKWAUslyHNmSdduWLON4jNMpX5qxY/Ccv8AxaAyyxQxHTzavwCeJ5ZXPKgXUkOQ+4dnG1vkYpInrX8KrjY6EWLpPt11gRhs5UpJKrpmOrPqS+YhKi9ywcf6niNEzMgpKi+QgEDQHUDpeJmw+pRMWb03XgIzapSSpOYGZawsEuWSO5hi4QOaUleuZyfMkk+UI9HUIQlCT8WVBbrZR3ffcw9cCThMk2YKSVAiwcO4I2diHG0THh2ImTM8jL9dMyLSo6OAfW0UeJhnlLSALJCgd3SX/p6wWxaUkpUk3ezDbs4/Ue2ns4+kVmSjO2YgBY1Y2zD3eCONqgalUrEenQpagnqR/U+gc+kBeP5r5UpQUpuxKyXI2Sl2AY6wfoJBl1E/XKhapaO/Nc+gAHqY64l4Y/ESjNSiYpYSycqpaRuxWV3yg3ZJftC+LDtixjNlUpI8zpzo+30ghUSMxATcEP5HeO8MwGeZhRlZSP2hYiwLddYbDgKJKSu75TZyw6sNIHOVMJjhuiL+GTDyuQXAOmxDfcRLiMtlMlRCP2R82L2GsCMOqmA/dJHp/f0gjNqbZnIblBBa5/oFR3JQhkxrcrPPxlkx5XtdWU5E0IWVdNPk0NGCT0zSqStTCZYHooOoN5vCdUFr+vn5dRtDVgOH5SFENofUaRxdXBwnuX7Ha0klkht/kapMgJSEgadYyJJSnAjIQcpN22xtY4LhJHpKai129oq4tVITLLqyvo2V1FtLg2vCfiPEk8J/JppjftLQoANvl1Pq0LU6dVKXmmJmqUWPwnQ6AAaDtHUyaqEeIu2czDg3O58ILVOBomt4iiWLgCw+W3aLMrBZCeYpS+pJufnAD/MKhIIEmbbXkV0fp5QMrq+tUrKJE0aj4S3LqH02hT1m/P3H/wAqPVDnU1ktFg3kNI3hKUz5qZgCVJlsTmLXNgU7Ei5hOoaZaOaahal2sU2HRhv5xYm4hPd5aZgOo5SLaGxFw+0aw5Ixkm+is1TxtJ8nrCEoUQE2A1IMcYpLWpOWWi1r7X8rmFHCMfWJKSpBzkObEB/LbaCErihf6gR6GNZsynLvgxgxxxxXViXj2G1ZnKQulnEZXSUoKwWVcFSHAJAsHew6xXl8N1RDinm66FOU311bdj6mHyo4vIGiv9p/lAOr41nqIRKlTCo6cpA+cC3RrgN5tsEy8FqxrTTf9rxe/BVqgUJkTXKWBUClIOZJuVMNotScXr0DNMse7gfNMWJ+IrqUp8UqlzJeuUkpmD1Y5h84q4rk1uvixg4WTMlDKvKSPiyqzZeyhqPUQZx6VyhQKRe5UzN15rD2MKWG4smWp5pVNbTPLBI7BTZsvaDOLY4JlNN8NwvIrKN3ALN6iCY8qg7sBqMayKitWLVlPMoli3OUA+RSq3qmFymkIkDNOWmwshJ93MK1TjdSBzImD/SYDVKqleZRlzSEgE8qt9G6+kGlqpSVKkL49Jgxvc3bPXMC4ulzVeHLORhszCGqahM1I8RCFjYkA+xOkeL8F8C1E9aZ85a6ZDskJH5q2N8qTZKbfEpx23j1tFBLlpV4a1oa2cqJBPkskL7sAPKBcx8jUWprqhY424VWtOelSApOktR+MakSyfhXrynVrGN8CTpiqdAMvmSCFC6VJIJDKDFjbRTHzgtV1Jlck38yWoEpUgORuULQnUXdJTp9YjjmVOUBRUwIUEs4P7fRYIYvrBYavaueRbPoo5HcXQG47o1LmU9iGXdwzcpixLwIrRyt6mKOPY3MnSshlkLSvlJ3YjcPtnv2ivR4lNRyqRMDdH6aem8Zz5Yyppl6L8tSg30yVfD1UhQZLouWSofEbAt1Ym8GcJkKlgGoPhI0/aJPRhp5wHqeJVBgMzjUaxXOPqWjluDrmGYM1m6feKWdxVIYlijOVtj/ADK0JDyky5stxvlmegVZR7C56QscUV6qhCvAStSUkZkZSFINndOrd/pC0cTQkuUZv4FlI7lnH0ggjiUITmQJ6DmSCSQrOCfgJKbWfrEjnknZbwwaoIYDhk4yk8pHV7a3vvvHfE8gy5CnN2jVRxShKgPhzJCr9xo/bT0he4vxZS0lPNdgwSSblrABzAt26VhL2wK1FhpmSZXLNUUkhNjlDE6kavq2ug0MAqutAISAoKDuhSSlT9Ak8z62aHPh3iOahJUaearIAkcpLJAYJBP6iRc/vHtFhWOVClFfgLzN+yzB2ypf6a2h/LqscOmn+5zMWPd26Ffhfh2onrXOWFS0ywgMuWrMtlOooSWLDr384Y+Bqk+LWSVjKZM5IQmwWQcwdTbFKUXv9BGHFakA5pU1L6uhRI/2kRHhP4z8cFGUvKuWUGcQ4QnMCFEKD2AWwINyNXheGrTfuaoPPFBL2vkekSfEBAXLSBZSrqUPYsnfUv2gXMwIoTmkTFHmJeYyEHshr+t94sSaks4RMcrYFSHUrqea0sfvKc2jKipmK+OUpJzW5fGWUpcEgg5QSohtNCWjD1a+Ub9KCEvGcJqpaytKAsKL/lqBuRdwWOvaHPA6ceChBKHCdFKBX1NhpvZzATEJtVMITIppgSWKlKazljYm5AvlfbrFBPDuIGYQoBDGygrNpulu7RFropW2jDx4/ksrp0prVBILeG4fT4rtv09xFbG8MnzARLlvYtzJH1IgnTYDXGcpayhglksGCtC5PUn2i5OwmsPwhO9ypmbT3t84Fl1GKU7iw2DJFQps86wP/DGcz1E9EofsoHiK9S4SPnHolBS0dEgJlyUhSUjNMWkKKwXBKj8WXVyLDo0QjAa2+Yy9bDMbjK58i7D3itP4UqVZVCYhJcu2YFJ2Y6l2DghraRJa9P2uRmMcEXaOeKaWmr5H5s2UmYkp8FUvOpgPiBCgOVQYHyB2gNUUU2WP/jcbKSQoEdmhiTwSskhc8BKnfIgJUo2Zzvu/9mL9DwqlDpM1dmsDpp/Xb20gMtXBqmzSzQi7Xkq4BQSV08tUyYlKiC4IU45i2nZoyL03hWWovm17RuDR1eipWpfwjnzy6lybVV+5blLnLM1BAToUKvzDcHoYs4NLnhChOIJzcpa+VtPN46pqhz0iwqoLiOFilFe5haJJyiA0tJUdcyjvGpYJPMhPW22h+0bFS51jsVEMboSd39uCzkykl+VP+0fy/thFbwg7lCSHuWBPmPWLaZ3QNHCpvaKlJcckOVeG3wBjYltuht1iNNJLBfInWwbdmJ9W+UTzJrCwjSFvrEc7dX9ijiZ4aRaWm+jgR0qcjXKHGltPLvEqlAa3jgM7trGpSldWv4IQpWhRBMsEjRw7e/0jcyVLUSTLBJubOfXvG1TANPWNS55BgSy1SbIVJtFT2JSR5OA1n+g+cdooJBHwk2u7v/ekWhOFwRrGS1M8XGVvtfwWqOEUMoAhjow+tveMRhsnMCRfzPT+sWUTWaO/ED6XMHi1w+CimcNlu7GwIdzd21v2jasMkkCxLdy/1i1PmNaNSxZ3iOt23sshlYfJSfhfzc/WJRIlbJT3ts8RqWcwjCq5jHqrqkUYKaW55EXA0GjRv8LK1yBw22+r/KI5t22YvaJA5Lk2ilkV1RCBNFJL/lDm1t6eu/vG0YTJu8pLMB6C4/vtFhc4g9o4zF9YiyRT+a+hCkrCKdVjKQWJY5bh9W63Yx0nC5OglJ6aeu/lFpYfdo2JgFtYHuvsuzkUMpKWEtOVtGftvEipaHHInQbDY66Rx+J6xwub0jUs0V0UWUy02sASNmiLLdso17RCmoaO0rBd4y8sJVXZDjw30Fnv77xYRKAF99PKIwsRD4l9YxcY98lEomDL6/2/tEgIHd99g0VZOpiVJIB7xUJ/JZIFdNIwkhusRS15Y5M27vE38FE4U9n/AL/lGkrADO0cKmho0UgB94y5+UWSzLHV4iUkXOp6RoXjqU2neKtSfRDQmORbbT1jkydSzE/bR47nICTGZwdYtx5cZlnaZKWDm8ajhaAS7xkF9nwi9qIKBItFmqRaMjIkUvSZlFGWrmaLgTcRkZAsf6SImItEWaNxkHycUWjFR3ljIyMR7ZRwY1MHeNxkYfTIaEanaRkZGX+kjIJSrxLMMZGRmL9hXg2DEktV4yMgkG7LO5injbsI3GQdt8shCVRiYyMgJCRQjRRaMjIZcVRDGjhesZGQCS4KZIiXHIReMjI1KKVUQ6WIhUGEZGRnKkQhliJFIEZGQBJbSI5l7xwqNxkTwUdSInnaRkZBca9jLRTTcxJMlxkZAa4KI428bjIHEh0gxtYtGoyCJcEOU3jFojIyLSTXJZATGRkZC7RR/9k="/>
          <p:cNvSpPr>
            <a:spLocks noChangeAspect="1" noChangeArrowheads="1"/>
          </p:cNvSpPr>
          <p:nvPr/>
        </p:nvSpPr>
        <p:spPr bwMode="auto">
          <a:xfrm>
            <a:off x="307975" y="-1820863"/>
            <a:ext cx="9363075" cy="411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TextBox 11"/>
          <p:cNvSpPr txBox="1"/>
          <p:nvPr/>
        </p:nvSpPr>
        <p:spPr>
          <a:xfrm>
            <a:off x="7005" y="3748314"/>
            <a:ext cx="4042482" cy="1668149"/>
          </a:xfrm>
          <a:prstGeom prst="rect">
            <a:avLst/>
          </a:prstGeom>
          <a:solidFill>
            <a:srgbClr val="B1D2DB">
              <a:alpha val="85098"/>
            </a:srgbClr>
          </a:solidFill>
        </p:spPr>
        <p:txBody>
          <a:bodyPr wrap="square" rtlCol="0">
            <a:spAutoFit/>
          </a:bodyPr>
          <a:lstStyle/>
          <a:p>
            <a:pPr>
              <a:lnSpc>
                <a:spcPct val="80000"/>
              </a:lnSpc>
            </a:pPr>
            <a:r>
              <a:rPr lang="en-US" sz="3200" i="1" dirty="0">
                <a:solidFill>
                  <a:prstClr val="black"/>
                </a:solidFill>
                <a:latin typeface="Bookman Old Style" panose="02050604050505020204" pitchFamily="18" charset="0"/>
                <a:cs typeface="Arial" panose="020B0604020202020204" pitchFamily="34" charset="0"/>
              </a:rPr>
              <a:t>At</a:t>
            </a:r>
            <a:r>
              <a:rPr lang="en-US" sz="3200" dirty="0">
                <a:solidFill>
                  <a:prstClr val="black"/>
                </a:solidFill>
                <a:latin typeface="Franklin Gothic Book" panose="020B0503020102020204" pitchFamily="34" charset="0"/>
                <a:cs typeface="Arial" panose="020B0604020202020204" pitchFamily="34" charset="0"/>
              </a:rPr>
              <a:t> XYZ Wealth Management, </a:t>
            </a:r>
          </a:p>
          <a:p>
            <a:pPr>
              <a:lnSpc>
                <a:spcPct val="80000"/>
              </a:lnSpc>
            </a:pPr>
            <a:r>
              <a:rPr lang="en-US" sz="3200" i="1" dirty="0">
                <a:solidFill>
                  <a:prstClr val="black"/>
                </a:solidFill>
                <a:latin typeface="Bookman Old Style" panose="02050604050505020204" pitchFamily="18" charset="0"/>
                <a:cs typeface="Arial" panose="020B0604020202020204" pitchFamily="34" charset="0"/>
              </a:rPr>
              <a:t>we take a different approach to wealth </a:t>
            </a:r>
          </a:p>
        </p:txBody>
      </p:sp>
      <p:grpSp>
        <p:nvGrpSpPr>
          <p:cNvPr id="11" name="Group 10"/>
          <p:cNvGrpSpPr/>
          <p:nvPr/>
        </p:nvGrpSpPr>
        <p:grpSpPr>
          <a:xfrm>
            <a:off x="4049485" y="3748314"/>
            <a:ext cx="5094514" cy="1668149"/>
            <a:chOff x="4049485" y="3748314"/>
            <a:chExt cx="5094514" cy="1668149"/>
          </a:xfrm>
          <a:solidFill>
            <a:srgbClr val="B1D2DB">
              <a:alpha val="85098"/>
            </a:srgbClr>
          </a:solidFill>
        </p:grpSpPr>
        <p:sp>
          <p:nvSpPr>
            <p:cNvPr id="10" name="Rectangle 9"/>
            <p:cNvSpPr/>
            <p:nvPr/>
          </p:nvSpPr>
          <p:spPr>
            <a:xfrm>
              <a:off x="4049486" y="3748314"/>
              <a:ext cx="5094513" cy="16681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black"/>
                </a:solidFill>
              </a:endParaRPr>
            </a:p>
          </p:txBody>
        </p:sp>
        <p:sp>
          <p:nvSpPr>
            <p:cNvPr id="3" name="Rectangle 2"/>
            <p:cNvSpPr/>
            <p:nvPr/>
          </p:nvSpPr>
          <p:spPr>
            <a:xfrm>
              <a:off x="4049485" y="3802174"/>
              <a:ext cx="5094513" cy="1560427"/>
            </a:xfrm>
            <a:prstGeom prst="rect">
              <a:avLst/>
            </a:prstGeom>
            <a:noFill/>
          </p:spPr>
          <p:txBody>
            <a:bodyPr wrap="square">
              <a:spAutoFit/>
            </a:bodyPr>
            <a:lstStyle/>
            <a:p>
              <a:pPr>
                <a:lnSpc>
                  <a:spcPct val="70000"/>
                </a:lnSpc>
              </a:pPr>
              <a:r>
                <a:rPr lang="en-US" sz="2200" dirty="0">
                  <a:solidFill>
                    <a:prstClr val="black"/>
                  </a:solidFill>
                  <a:latin typeface="Franklin Gothic Demi" panose="020B0703020102020204" pitchFamily="34" charset="0"/>
                </a:rPr>
                <a:t>We’re committed </a:t>
              </a:r>
              <a:r>
                <a:rPr lang="en-US" sz="2200" dirty="0" smtClean="0">
                  <a:solidFill>
                    <a:prstClr val="black"/>
                  </a:solidFill>
                  <a:latin typeface="Franklin Gothic Demi" panose="020B0703020102020204" pitchFamily="34" charset="0"/>
                </a:rPr>
                <a:t>to </a:t>
              </a:r>
              <a:r>
                <a:rPr lang="en-US" sz="2200" dirty="0">
                  <a:solidFill>
                    <a:prstClr val="black"/>
                  </a:solidFill>
                  <a:latin typeface="Franklin Gothic Demi" panose="020B0703020102020204" pitchFamily="34" charset="0"/>
                </a:rPr>
                <a:t>helping you:</a:t>
              </a:r>
            </a:p>
            <a:p>
              <a:pPr marL="285750" indent="-285750">
                <a:buFont typeface="Arial" panose="020B0604020202020204" pitchFamily="34" charset="0"/>
                <a:buChar char="•"/>
              </a:pPr>
              <a:r>
                <a:rPr lang="en-US" sz="2000" dirty="0" smtClean="0">
                  <a:solidFill>
                    <a:prstClr val="black"/>
                  </a:solidFill>
                  <a:latin typeface="Franklin Gothic Book" panose="020B0503020102020204" pitchFamily="34" charset="0"/>
                </a:rPr>
                <a:t>Build and protect </a:t>
              </a:r>
              <a:r>
                <a:rPr lang="en-US" sz="2000" dirty="0">
                  <a:solidFill>
                    <a:prstClr val="black"/>
                  </a:solidFill>
                  <a:latin typeface="Franklin Gothic Book" panose="020B0503020102020204" pitchFamily="34" charset="0"/>
                </a:rPr>
                <a:t>your wealth and </a:t>
              </a:r>
              <a:r>
                <a:rPr lang="en-US" sz="2000" dirty="0" smtClean="0">
                  <a:solidFill>
                    <a:prstClr val="black"/>
                  </a:solidFill>
                  <a:latin typeface="Franklin Gothic Book" panose="020B0503020102020204" pitchFamily="34" charset="0"/>
                </a:rPr>
                <a:t>lifestyle</a:t>
              </a:r>
            </a:p>
            <a:p>
              <a:pPr marL="285750" indent="-285750">
                <a:buFont typeface="Arial" panose="020B0604020202020204" pitchFamily="34" charset="0"/>
                <a:buChar char="•"/>
              </a:pPr>
              <a:r>
                <a:rPr lang="en-US" sz="2000" dirty="0" smtClean="0">
                  <a:solidFill>
                    <a:prstClr val="black"/>
                  </a:solidFill>
                  <a:latin typeface="Franklin Gothic Book" panose="020B0503020102020204" pitchFamily="34" charset="0"/>
                </a:rPr>
                <a:t>Plan </a:t>
              </a:r>
              <a:r>
                <a:rPr lang="en-US" sz="2000" dirty="0">
                  <a:solidFill>
                    <a:prstClr val="black"/>
                  </a:solidFill>
                  <a:latin typeface="Franklin Gothic Book" panose="020B0503020102020204" pitchFamily="34" charset="0"/>
                </a:rPr>
                <a:t>for the expected and </a:t>
              </a:r>
              <a:r>
                <a:rPr lang="en-US" sz="2000" dirty="0" smtClean="0">
                  <a:solidFill>
                    <a:prstClr val="black"/>
                  </a:solidFill>
                  <a:latin typeface="Franklin Gothic Book" panose="020B0503020102020204" pitchFamily="34" charset="0"/>
                </a:rPr>
                <a:t>unexpected</a:t>
              </a:r>
            </a:p>
            <a:p>
              <a:pPr marL="285750" indent="-285750">
                <a:buFont typeface="Arial" panose="020B0604020202020204" pitchFamily="34" charset="0"/>
                <a:buChar char="•"/>
              </a:pPr>
              <a:r>
                <a:rPr lang="en-US" sz="2000" dirty="0" smtClean="0">
                  <a:solidFill>
                    <a:prstClr val="black"/>
                  </a:solidFill>
                  <a:latin typeface="Franklin Gothic Book" panose="020B0503020102020204" pitchFamily="34" charset="0"/>
                </a:rPr>
                <a:t>Providing you peace </a:t>
              </a:r>
              <a:r>
                <a:rPr lang="en-US" sz="2000" dirty="0">
                  <a:solidFill>
                    <a:prstClr val="black"/>
                  </a:solidFill>
                  <a:latin typeface="Franklin Gothic Book" panose="020B0503020102020204" pitchFamily="34" charset="0"/>
                </a:rPr>
                <a:t>of </a:t>
              </a:r>
              <a:r>
                <a:rPr lang="en-US" sz="2000" dirty="0" smtClean="0">
                  <a:solidFill>
                    <a:prstClr val="black"/>
                  </a:solidFill>
                  <a:latin typeface="Franklin Gothic Book" panose="020B0503020102020204" pitchFamily="34" charset="0"/>
                </a:rPr>
                <a:t>mind</a:t>
              </a:r>
            </a:p>
            <a:p>
              <a:pPr marL="285750" indent="-285750">
                <a:buFont typeface="Arial" panose="020B0604020202020204" pitchFamily="34" charset="0"/>
                <a:buChar char="•"/>
              </a:pPr>
              <a:r>
                <a:rPr lang="en-US" sz="2000" dirty="0" smtClean="0">
                  <a:solidFill>
                    <a:prstClr val="black"/>
                  </a:solidFill>
                  <a:latin typeface="Franklin Gothic Book" panose="020B0503020102020204" pitchFamily="34" charset="0"/>
                </a:rPr>
                <a:t>Establish </a:t>
              </a:r>
              <a:r>
                <a:rPr lang="en-US" sz="2000" dirty="0">
                  <a:solidFill>
                    <a:prstClr val="black"/>
                  </a:solidFill>
                  <a:latin typeface="Franklin Gothic Book" panose="020B0503020102020204" pitchFamily="34" charset="0"/>
                </a:rPr>
                <a:t>and protect your </a:t>
              </a:r>
              <a:r>
                <a:rPr lang="en-US" sz="2000" dirty="0" smtClean="0">
                  <a:solidFill>
                    <a:prstClr val="black"/>
                  </a:solidFill>
                  <a:latin typeface="Franklin Gothic Book" panose="020B0503020102020204" pitchFamily="34" charset="0"/>
                </a:rPr>
                <a:t>legacy</a:t>
              </a:r>
              <a:endParaRPr lang="en-US" sz="2000" dirty="0">
                <a:solidFill>
                  <a:prstClr val="black"/>
                </a:solidFill>
                <a:latin typeface="Franklin Gothic Book" panose="020B0503020102020204" pitchFamily="34" charset="0"/>
              </a:endParaRPr>
            </a:p>
          </p:txBody>
        </p:sp>
      </p:grpSp>
    </p:spTree>
    <p:extLst>
      <p:ext uri="{BB962C8B-B14F-4D97-AF65-F5344CB8AC3E}">
        <p14:creationId xmlns:p14="http://schemas.microsoft.com/office/powerpoint/2010/main" val="207243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94" y="48271"/>
            <a:ext cx="9101005" cy="6809729"/>
          </a:xfrm>
          <a:prstGeom prst="rect">
            <a:avLst/>
          </a:prstGeom>
          <a:solidFill>
            <a:schemeClr val="bg1"/>
          </a:solidFill>
        </p:spPr>
        <p:txBody>
          <a:bodyPr wrap="square" rtlCol="0">
            <a:spAutoFit/>
          </a:bodyPr>
          <a:lstStyle/>
          <a:p>
            <a:pPr algn="ctr" fontAlgn="base">
              <a:spcBef>
                <a:spcPct val="0"/>
              </a:spcBef>
              <a:spcAft>
                <a:spcPct val="0"/>
              </a:spcAft>
            </a:pPr>
            <a:endParaRPr lang="en-US" sz="3200" dirty="0">
              <a:solidFill>
                <a:prstClr val="black"/>
              </a:solidFill>
            </a:endParaRPr>
          </a:p>
        </p:txBody>
      </p:sp>
      <p:grpSp>
        <p:nvGrpSpPr>
          <p:cNvPr id="4" name="Group 3"/>
          <p:cNvGrpSpPr/>
          <p:nvPr/>
        </p:nvGrpSpPr>
        <p:grpSpPr>
          <a:xfrm rot="21050617">
            <a:off x="2015529" y="1010365"/>
            <a:ext cx="4981575" cy="4991100"/>
            <a:chOff x="2081213" y="1257300"/>
            <a:chExt cx="4981575" cy="49911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1257300"/>
              <a:ext cx="498157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549383">
              <a:off x="3389971" y="2617610"/>
              <a:ext cx="2299963" cy="227047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8487816">
              <a:off x="2557277" y="2389911"/>
              <a:ext cx="1557837" cy="369332"/>
            </a:xfrm>
            <a:prstGeom prst="rect">
              <a:avLst/>
            </a:prstGeom>
            <a:noFill/>
          </p:spPr>
          <p:txBody>
            <a:bodyPr wrap="square" rtlCol="0">
              <a:prstTxWarp prst="textArchUp">
                <a:avLst>
                  <a:gd name="adj" fmla="val 10332222"/>
                </a:avLst>
              </a:prstTxWarp>
              <a:spAutoFit/>
            </a:bodyPr>
            <a:lstStyle/>
            <a:p>
              <a:pPr algn="ctr">
                <a:lnSpc>
                  <a:spcPct val="90000"/>
                </a:lnSpc>
              </a:pPr>
              <a:r>
                <a:rPr lang="en-US" sz="1300" b="1" dirty="0" smtClean="0">
                  <a:solidFill>
                    <a:prstClr val="white"/>
                  </a:solidFill>
                  <a:latin typeface="Calibri" panose="020F0502020204030204" pitchFamily="34" charset="0"/>
                </a:rPr>
                <a:t>MONITOR </a:t>
              </a:r>
              <a:br>
                <a:rPr lang="en-US" sz="1300" b="1" dirty="0" smtClean="0">
                  <a:solidFill>
                    <a:prstClr val="white"/>
                  </a:solidFill>
                  <a:latin typeface="Calibri" panose="020F0502020204030204" pitchFamily="34" charset="0"/>
                </a:rPr>
              </a:br>
              <a:r>
                <a:rPr lang="en-US" sz="1300" b="1" dirty="0" smtClean="0">
                  <a:solidFill>
                    <a:prstClr val="white"/>
                  </a:solidFill>
                  <a:latin typeface="Calibri" panose="020F0502020204030204" pitchFamily="34" charset="0"/>
                </a:rPr>
                <a:t>YOUR PROGRESS</a:t>
              </a:r>
              <a:endParaRPr lang="en-US" sz="1300" b="1" dirty="0">
                <a:solidFill>
                  <a:prstClr val="white"/>
                </a:solidFill>
                <a:latin typeface="Calibri" panose="020F0502020204030204" pitchFamily="34" charset="0"/>
              </a:endParaRPr>
            </a:p>
          </p:txBody>
        </p:sp>
        <p:sp>
          <p:nvSpPr>
            <p:cNvPr id="11" name="TextBox 10"/>
            <p:cNvSpPr txBox="1"/>
            <p:nvPr/>
          </p:nvSpPr>
          <p:spPr>
            <a:xfrm rot="608568">
              <a:off x="3756181" y="1945333"/>
              <a:ext cx="2223074" cy="472464"/>
            </a:xfrm>
            <a:prstGeom prst="rect">
              <a:avLst/>
            </a:prstGeom>
            <a:noFill/>
          </p:spPr>
          <p:txBody>
            <a:bodyPr wrap="square" rtlCol="0">
              <a:prstTxWarp prst="textArchUp">
                <a:avLst/>
              </a:prstTxWarp>
              <a:spAutoFit/>
            </a:bodyPr>
            <a:lstStyle/>
            <a:p>
              <a:pPr algn="ctr">
                <a:lnSpc>
                  <a:spcPct val="90000"/>
                </a:lnSpc>
              </a:pPr>
              <a:r>
                <a:rPr lang="en-US" sz="1300" b="1" dirty="0" smtClean="0">
                  <a:solidFill>
                    <a:prstClr val="white"/>
                  </a:solidFill>
                  <a:latin typeface="Calibri" panose="020F0502020204030204" pitchFamily="34" charset="0"/>
                </a:rPr>
                <a:t>IDENTIFY YOUR NEEDS</a:t>
              </a:r>
              <a:br>
                <a:rPr lang="en-US" sz="1300" b="1" dirty="0" smtClean="0">
                  <a:solidFill>
                    <a:prstClr val="white"/>
                  </a:solidFill>
                  <a:latin typeface="Calibri" panose="020F0502020204030204" pitchFamily="34" charset="0"/>
                </a:rPr>
              </a:br>
              <a:r>
                <a:rPr lang="en-US" sz="1300" b="1" dirty="0" smtClean="0">
                  <a:solidFill>
                    <a:prstClr val="white"/>
                  </a:solidFill>
                  <a:latin typeface="Calibri" panose="020F0502020204030204" pitchFamily="34" charset="0"/>
                </a:rPr>
                <a:t>AND OBJECTIVES</a:t>
              </a:r>
              <a:endParaRPr lang="en-US" sz="1300" b="1" dirty="0">
                <a:solidFill>
                  <a:prstClr val="white"/>
                </a:solidFill>
                <a:latin typeface="Calibri" panose="020F0502020204030204" pitchFamily="34" charset="0"/>
              </a:endParaRPr>
            </a:p>
          </p:txBody>
        </p:sp>
        <p:sp>
          <p:nvSpPr>
            <p:cNvPr id="12" name="TextBox 11"/>
            <p:cNvSpPr txBox="1"/>
            <p:nvPr/>
          </p:nvSpPr>
          <p:spPr>
            <a:xfrm rot="4135781">
              <a:off x="5122061" y="3025845"/>
              <a:ext cx="2151667" cy="369332"/>
            </a:xfrm>
            <a:prstGeom prst="rect">
              <a:avLst/>
            </a:prstGeom>
            <a:noFill/>
          </p:spPr>
          <p:txBody>
            <a:bodyPr wrap="square" rtlCol="0">
              <a:prstTxWarp prst="textArchUp">
                <a:avLst>
                  <a:gd name="adj" fmla="val 10712639"/>
                </a:avLst>
              </a:prstTxWarp>
              <a:spAutoFit/>
            </a:bodyPr>
            <a:lstStyle/>
            <a:p>
              <a:pPr algn="ctr">
                <a:lnSpc>
                  <a:spcPct val="90000"/>
                </a:lnSpc>
              </a:pPr>
              <a:r>
                <a:rPr lang="en-US" sz="1300" b="1" dirty="0" smtClean="0">
                  <a:solidFill>
                    <a:prstClr val="white"/>
                  </a:solidFill>
                  <a:latin typeface="Calibri" panose="020F0502020204030204" pitchFamily="34" charset="0"/>
                </a:rPr>
                <a:t>GATHER </a:t>
              </a:r>
              <a:br>
                <a:rPr lang="en-US" sz="1300" b="1" dirty="0" smtClean="0">
                  <a:solidFill>
                    <a:prstClr val="white"/>
                  </a:solidFill>
                  <a:latin typeface="Calibri" panose="020F0502020204030204" pitchFamily="34" charset="0"/>
                </a:rPr>
              </a:br>
              <a:r>
                <a:rPr lang="en-US" sz="1300" b="1" dirty="0" smtClean="0">
                  <a:solidFill>
                    <a:prstClr val="white"/>
                  </a:solidFill>
                  <a:latin typeface="Calibri" panose="020F0502020204030204" pitchFamily="34" charset="0"/>
                </a:rPr>
                <a:t>INFORMATION</a:t>
              </a:r>
              <a:endParaRPr lang="en-US" sz="1300" b="1" dirty="0">
                <a:solidFill>
                  <a:prstClr val="white"/>
                </a:solidFill>
                <a:latin typeface="Calibri" panose="020F0502020204030204" pitchFamily="34" charset="0"/>
              </a:endParaRPr>
            </a:p>
          </p:txBody>
        </p:sp>
        <p:sp>
          <p:nvSpPr>
            <p:cNvPr id="15" name="TextBox 14"/>
            <p:cNvSpPr txBox="1"/>
            <p:nvPr/>
          </p:nvSpPr>
          <p:spPr>
            <a:xfrm rot="18487816">
              <a:off x="4489106" y="4625686"/>
              <a:ext cx="2786337" cy="369332"/>
            </a:xfrm>
            <a:prstGeom prst="rect">
              <a:avLst/>
            </a:prstGeom>
            <a:noFill/>
          </p:spPr>
          <p:txBody>
            <a:bodyPr wrap="square" rtlCol="0">
              <a:prstTxWarp prst="textArchDown">
                <a:avLst/>
              </a:prstTxWarp>
              <a:spAutoFit/>
            </a:bodyPr>
            <a:lstStyle/>
            <a:p>
              <a:pPr algn="ctr">
                <a:lnSpc>
                  <a:spcPct val="90000"/>
                </a:lnSpc>
              </a:pPr>
              <a:r>
                <a:rPr lang="en-US" sz="1300" b="1" dirty="0" smtClean="0">
                  <a:solidFill>
                    <a:prstClr val="white"/>
                  </a:solidFill>
                  <a:latin typeface="Calibri" panose="020F0502020204030204" pitchFamily="34" charset="0"/>
                </a:rPr>
                <a:t>PREPARE</a:t>
              </a:r>
              <a:br>
                <a:rPr lang="en-US" sz="1300" b="1" dirty="0" smtClean="0">
                  <a:solidFill>
                    <a:prstClr val="white"/>
                  </a:solidFill>
                  <a:latin typeface="Calibri" panose="020F0502020204030204" pitchFamily="34" charset="0"/>
                </a:rPr>
              </a:br>
              <a:r>
                <a:rPr lang="en-US" sz="1300" b="1" dirty="0" smtClean="0">
                  <a:solidFill>
                    <a:prstClr val="white"/>
                  </a:solidFill>
                  <a:latin typeface="Calibri" panose="020F0502020204030204" pitchFamily="34" charset="0"/>
                </a:rPr>
                <a:t>ANALYSIS</a:t>
              </a:r>
              <a:endParaRPr lang="en-US" sz="1300" b="1" dirty="0">
                <a:solidFill>
                  <a:prstClr val="white"/>
                </a:solidFill>
                <a:latin typeface="Calibri" panose="020F0502020204030204" pitchFamily="34" charset="0"/>
              </a:endParaRPr>
            </a:p>
          </p:txBody>
        </p:sp>
        <p:sp>
          <p:nvSpPr>
            <p:cNvPr id="16" name="TextBox 15"/>
            <p:cNvSpPr txBox="1"/>
            <p:nvPr/>
          </p:nvSpPr>
          <p:spPr>
            <a:xfrm rot="635034">
              <a:off x="2985106" y="5182096"/>
              <a:ext cx="2520454" cy="369332"/>
            </a:xfrm>
            <a:prstGeom prst="rect">
              <a:avLst/>
            </a:prstGeom>
            <a:noFill/>
          </p:spPr>
          <p:txBody>
            <a:bodyPr wrap="square" rtlCol="0">
              <a:prstTxWarp prst="textArchDown">
                <a:avLst/>
              </a:prstTxWarp>
              <a:spAutoFit/>
            </a:bodyPr>
            <a:lstStyle/>
            <a:p>
              <a:pPr algn="ctr">
                <a:lnSpc>
                  <a:spcPct val="90000"/>
                </a:lnSpc>
              </a:pPr>
              <a:r>
                <a:rPr lang="en-US" sz="1300" b="1" dirty="0" smtClean="0">
                  <a:solidFill>
                    <a:prstClr val="white"/>
                  </a:solidFill>
                  <a:latin typeface="Calibri" panose="020F0502020204030204" pitchFamily="34" charset="0"/>
                </a:rPr>
                <a:t>DEVELOP A</a:t>
              </a:r>
              <a:br>
                <a:rPr lang="en-US" sz="1300" b="1" dirty="0" smtClean="0">
                  <a:solidFill>
                    <a:prstClr val="white"/>
                  </a:solidFill>
                  <a:latin typeface="Calibri" panose="020F0502020204030204" pitchFamily="34" charset="0"/>
                </a:rPr>
              </a:br>
              <a:r>
                <a:rPr lang="en-US" sz="1300" b="1" dirty="0" smtClean="0">
                  <a:solidFill>
                    <a:prstClr val="white"/>
                  </a:solidFill>
                  <a:latin typeface="Calibri" panose="020F0502020204030204" pitchFamily="34" charset="0"/>
                </a:rPr>
                <a:t>WRITTEN</a:t>
              </a:r>
            </a:p>
            <a:p>
              <a:pPr algn="ctr">
                <a:lnSpc>
                  <a:spcPct val="90000"/>
                </a:lnSpc>
              </a:pPr>
              <a:r>
                <a:rPr lang="en-US" sz="1300" b="1" dirty="0" smtClean="0">
                  <a:solidFill>
                    <a:prstClr val="white"/>
                  </a:solidFill>
                  <a:latin typeface="Calibri" panose="020F0502020204030204" pitchFamily="34" charset="0"/>
                </a:rPr>
                <a:t>PLAN OF ACTION</a:t>
              </a:r>
              <a:endParaRPr lang="en-US" sz="1300" b="1" dirty="0">
                <a:solidFill>
                  <a:prstClr val="white"/>
                </a:solidFill>
                <a:latin typeface="Calibri" panose="020F0502020204030204" pitchFamily="34" charset="0"/>
              </a:endParaRPr>
            </a:p>
          </p:txBody>
        </p:sp>
        <p:sp>
          <p:nvSpPr>
            <p:cNvPr id="17" name="TextBox 16"/>
            <p:cNvSpPr txBox="1"/>
            <p:nvPr/>
          </p:nvSpPr>
          <p:spPr>
            <a:xfrm rot="4265060">
              <a:off x="2115014" y="4138471"/>
              <a:ext cx="1522423" cy="369332"/>
            </a:xfrm>
            <a:prstGeom prst="rect">
              <a:avLst/>
            </a:prstGeom>
            <a:noFill/>
          </p:spPr>
          <p:txBody>
            <a:bodyPr wrap="square" rtlCol="0">
              <a:prstTxWarp prst="textArchDown">
                <a:avLst/>
              </a:prstTxWarp>
              <a:spAutoFit/>
            </a:bodyPr>
            <a:lstStyle/>
            <a:p>
              <a:pPr algn="ctr">
                <a:lnSpc>
                  <a:spcPct val="90000"/>
                </a:lnSpc>
              </a:pPr>
              <a:r>
                <a:rPr lang="en-US" sz="1300" b="1" dirty="0" smtClean="0">
                  <a:solidFill>
                    <a:prstClr val="white"/>
                  </a:solidFill>
                  <a:latin typeface="Calibri" panose="020F0502020204030204" pitchFamily="34" charset="0"/>
                </a:rPr>
                <a:t>IMPLEMENT</a:t>
              </a:r>
              <a:br>
                <a:rPr lang="en-US" sz="1300" b="1" dirty="0" smtClean="0">
                  <a:solidFill>
                    <a:prstClr val="white"/>
                  </a:solidFill>
                  <a:latin typeface="Calibri" panose="020F0502020204030204" pitchFamily="34" charset="0"/>
                </a:rPr>
              </a:br>
              <a:r>
                <a:rPr lang="en-US" sz="1300" b="1" dirty="0" smtClean="0">
                  <a:solidFill>
                    <a:prstClr val="white"/>
                  </a:solidFill>
                  <a:latin typeface="Calibri" panose="020F0502020204030204" pitchFamily="34" charset="0"/>
                </a:rPr>
                <a:t>YOUR PLAN</a:t>
              </a:r>
            </a:p>
          </p:txBody>
        </p:sp>
      </p:grpSp>
      <p:sp>
        <p:nvSpPr>
          <p:cNvPr id="14" name="Text Placeholder 3"/>
          <p:cNvSpPr txBox="1">
            <a:spLocks/>
          </p:cNvSpPr>
          <p:nvPr/>
        </p:nvSpPr>
        <p:spPr>
          <a:xfrm>
            <a:off x="18846" y="-55420"/>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3200" dirty="0">
                <a:solidFill>
                  <a:srgbClr val="001B54"/>
                </a:solidFill>
                <a:latin typeface="Franklin Gothic Demi" panose="020B0703020102020204" pitchFamily="34" charset="0"/>
                <a:sym typeface="Helvetica Light" charset="0"/>
              </a:rPr>
              <a:t>Our process for providing comprehensive advice</a:t>
            </a:r>
          </a:p>
        </p:txBody>
      </p:sp>
    </p:spTree>
    <p:extLst>
      <p:ext uri="{BB962C8B-B14F-4D97-AF65-F5344CB8AC3E}">
        <p14:creationId xmlns:p14="http://schemas.microsoft.com/office/powerpoint/2010/main" val="1293290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9144000" cy="6858000"/>
          </a:xfrm>
          <a:prstGeom prst="rect">
            <a:avLst/>
          </a:prstGeom>
          <a:solidFill>
            <a:schemeClr val="bg1"/>
          </a:solidFill>
        </p:spPr>
        <p:txBody>
          <a:bodyPr wrap="square" rtlCol="0">
            <a:spAutoFit/>
          </a:bodyPr>
          <a:lstStyle/>
          <a:p>
            <a:pPr algn="ctr" fontAlgn="base">
              <a:spcBef>
                <a:spcPct val="0"/>
              </a:spcBef>
              <a:spcAft>
                <a:spcPct val="0"/>
              </a:spcAft>
            </a:pPr>
            <a:endParaRPr lang="en-US" sz="3200" dirty="0">
              <a:solidFill>
                <a:prstClr val="black"/>
              </a:solidFill>
            </a:endParaRPr>
          </a:p>
        </p:txBody>
      </p:sp>
      <p:sp>
        <p:nvSpPr>
          <p:cNvPr id="4" name="TextBox 3"/>
          <p:cNvSpPr txBox="1"/>
          <p:nvPr/>
        </p:nvSpPr>
        <p:spPr>
          <a:xfrm>
            <a:off x="2964948" y="659218"/>
            <a:ext cx="2978652" cy="598448"/>
          </a:xfrm>
          <a:prstGeom prst="rect">
            <a:avLst/>
          </a:prstGeom>
          <a:solidFill>
            <a:schemeClr val="bg1"/>
          </a:solidFill>
        </p:spPr>
        <p:txBody>
          <a:bodyPr wrap="square" rtlCol="0">
            <a:spAutoFit/>
          </a:bodyPr>
          <a:lstStyle/>
          <a:p>
            <a:endParaRPr lang="en-US" dirty="0">
              <a:solidFill>
                <a:prstClr val="black"/>
              </a:solidFill>
            </a:endParaRPr>
          </a:p>
        </p:txBody>
      </p:sp>
      <p:sp>
        <p:nvSpPr>
          <p:cNvPr id="2" name="Up Arrow 1"/>
          <p:cNvSpPr/>
          <p:nvPr/>
        </p:nvSpPr>
        <p:spPr>
          <a:xfrm>
            <a:off x="4329628" y="2743200"/>
            <a:ext cx="381000" cy="3810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ed Rectangle 6"/>
          <p:cNvSpPr/>
          <p:nvPr/>
        </p:nvSpPr>
        <p:spPr>
          <a:xfrm>
            <a:off x="3445107" y="1142999"/>
            <a:ext cx="2198773" cy="38100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prstClr val="white"/>
                </a:solidFill>
                <a:latin typeface="Franklin Gothic Demi" panose="020B0703020102020204" pitchFamily="34" charset="0"/>
              </a:rPr>
              <a:t>Goals </a:t>
            </a:r>
          </a:p>
        </p:txBody>
      </p:sp>
      <p:sp>
        <p:nvSpPr>
          <p:cNvPr id="10" name="Rounded Rectangle 9"/>
          <p:cNvSpPr/>
          <p:nvPr/>
        </p:nvSpPr>
        <p:spPr>
          <a:xfrm>
            <a:off x="6060830" y="2057399"/>
            <a:ext cx="2198773" cy="475248"/>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cap="all" dirty="0">
                <a:solidFill>
                  <a:prstClr val="white"/>
                </a:solidFill>
                <a:latin typeface="Franklin Gothic Demi" panose="020B0703020102020204" pitchFamily="34" charset="0"/>
              </a:rPr>
              <a:t>Contingency planning </a:t>
            </a:r>
          </a:p>
        </p:txBody>
      </p:sp>
      <p:sp>
        <p:nvSpPr>
          <p:cNvPr id="11" name="Rounded Rectangle 10"/>
          <p:cNvSpPr/>
          <p:nvPr/>
        </p:nvSpPr>
        <p:spPr>
          <a:xfrm>
            <a:off x="6060831" y="4072355"/>
            <a:ext cx="2198773" cy="3810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prstClr val="white"/>
                </a:solidFill>
                <a:latin typeface="Franklin Gothic Demi" panose="020B0703020102020204" pitchFamily="34" charset="0"/>
              </a:rPr>
              <a:t>Debt </a:t>
            </a:r>
          </a:p>
        </p:txBody>
      </p:sp>
      <p:sp>
        <p:nvSpPr>
          <p:cNvPr id="12" name="Rounded Rectangle 11"/>
          <p:cNvSpPr/>
          <p:nvPr/>
        </p:nvSpPr>
        <p:spPr>
          <a:xfrm>
            <a:off x="3415803" y="5004536"/>
            <a:ext cx="2198773" cy="381000"/>
          </a:xfrm>
          <a:prstGeom prst="roundRect">
            <a:avLst>
              <a:gd name="adj" fmla="val 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prstClr val="white"/>
                </a:solidFill>
                <a:latin typeface="Franklin Gothic Demi" panose="020B0703020102020204" pitchFamily="34" charset="0"/>
              </a:rPr>
              <a:t>Income </a:t>
            </a:r>
          </a:p>
        </p:txBody>
      </p:sp>
      <p:sp>
        <p:nvSpPr>
          <p:cNvPr id="13" name="Rounded Rectangle 12"/>
          <p:cNvSpPr/>
          <p:nvPr/>
        </p:nvSpPr>
        <p:spPr>
          <a:xfrm>
            <a:off x="838200" y="4072354"/>
            <a:ext cx="2198773" cy="381001"/>
          </a:xfrm>
          <a:prstGeom prst="roundRect">
            <a:avLst>
              <a:gd name="adj" fmla="val 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prstClr val="white"/>
                </a:solidFill>
                <a:latin typeface="Franklin Gothic Demi" panose="020B0703020102020204" pitchFamily="34" charset="0"/>
              </a:rPr>
              <a:t>Assets </a:t>
            </a:r>
          </a:p>
        </p:txBody>
      </p:sp>
      <p:sp>
        <p:nvSpPr>
          <p:cNvPr id="14" name="Rounded Rectangle 13"/>
          <p:cNvSpPr/>
          <p:nvPr/>
        </p:nvSpPr>
        <p:spPr>
          <a:xfrm>
            <a:off x="838200" y="2104522"/>
            <a:ext cx="2198773" cy="381001"/>
          </a:xfrm>
          <a:prstGeom prst="roundRect">
            <a:avLst>
              <a:gd name="adj" fmla="val 0"/>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prstClr val="white"/>
                </a:solidFill>
                <a:latin typeface="Franklin Gothic Demi" panose="020B0703020102020204" pitchFamily="34" charset="0"/>
              </a:rPr>
              <a:t>Relationships </a:t>
            </a:r>
          </a:p>
        </p:txBody>
      </p:sp>
      <p:sp>
        <p:nvSpPr>
          <p:cNvPr id="15" name="Up Arrow 14"/>
          <p:cNvSpPr/>
          <p:nvPr/>
        </p:nvSpPr>
        <p:spPr>
          <a:xfrm rot="3383605">
            <a:off x="5153787" y="3111901"/>
            <a:ext cx="381000" cy="3810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Up Arrow 15"/>
          <p:cNvSpPr/>
          <p:nvPr/>
        </p:nvSpPr>
        <p:spPr>
          <a:xfrm rot="6475239">
            <a:off x="5184201" y="4029808"/>
            <a:ext cx="381000" cy="3810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Up Arrow 16"/>
          <p:cNvSpPr/>
          <p:nvPr/>
        </p:nvSpPr>
        <p:spPr>
          <a:xfrm rot="10800000">
            <a:off x="4331169" y="4508724"/>
            <a:ext cx="381000" cy="414352"/>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Up Arrow 18"/>
          <p:cNvSpPr/>
          <p:nvPr/>
        </p:nvSpPr>
        <p:spPr>
          <a:xfrm rot="18012150">
            <a:off x="3542240" y="3093095"/>
            <a:ext cx="381000" cy="481125"/>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Up Arrow 19"/>
          <p:cNvSpPr/>
          <p:nvPr/>
        </p:nvSpPr>
        <p:spPr>
          <a:xfrm rot="14380686">
            <a:off x="3499116" y="4120884"/>
            <a:ext cx="381000" cy="3810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005430256"/>
              </p:ext>
            </p:extLst>
          </p:nvPr>
        </p:nvGraphicFramePr>
        <p:xfrm>
          <a:off x="3373657" y="1524000"/>
          <a:ext cx="2270223" cy="1371600"/>
        </p:xfrm>
        <a:graphic>
          <a:graphicData uri="http://schemas.openxmlformats.org/drawingml/2006/table">
            <a:tbl>
              <a:tblPr firstRow="1" bandRow="1">
                <a:tableStyleId>{5C22544A-7EE6-4342-B048-85BDC9FD1C3A}</a:tableStyleId>
              </a:tblPr>
              <a:tblGrid>
                <a:gridCol w="2270223"/>
              </a:tblGrid>
              <a:tr h="274320">
                <a:tc>
                  <a:txBody>
                    <a:bodyPr/>
                    <a:lstStyle/>
                    <a:p>
                      <a:r>
                        <a:rPr lang="en-US" sz="1200" b="0" dirty="0" smtClean="0">
                          <a:solidFill>
                            <a:schemeClr val="tx1"/>
                          </a:solidFill>
                          <a:latin typeface="Franklin Gothic Book" panose="020B0503020102020204" pitchFamily="34" charset="0"/>
                        </a:rPr>
                        <a:t>Retire debt</a:t>
                      </a:r>
                      <a:r>
                        <a:rPr lang="en-US" sz="1200" b="0" baseline="0" dirty="0" smtClean="0">
                          <a:solidFill>
                            <a:schemeClr val="tx1"/>
                          </a:solidFill>
                          <a:latin typeface="Franklin Gothic Book" panose="020B0503020102020204" pitchFamily="34" charset="0"/>
                        </a:rPr>
                        <a:t> free by 65</a:t>
                      </a:r>
                      <a:endParaRPr lang="en-US" sz="12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200" dirty="0" smtClean="0">
                          <a:latin typeface="Franklin Gothic Book" panose="020B0503020102020204" pitchFamily="34" charset="0"/>
                        </a:rPr>
                        <a:t>Spend more time with family</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200" dirty="0" smtClean="0">
                          <a:latin typeface="Franklin Gothic Book" panose="020B0503020102020204" pitchFamily="34" charset="0"/>
                        </a:rPr>
                        <a:t>Travel 2x</a:t>
                      </a:r>
                      <a:r>
                        <a:rPr lang="en-US" sz="1200" baseline="0" dirty="0" smtClean="0">
                          <a:latin typeface="Franklin Gothic Book" panose="020B0503020102020204" pitchFamily="34" charset="0"/>
                        </a:rPr>
                        <a:t> per year</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r>
                        <a:rPr lang="en-US" sz="1200" dirty="0" smtClean="0">
                          <a:latin typeface="Franklin Gothic Book" panose="020B0503020102020204" pitchFamily="34" charset="0"/>
                        </a:rPr>
                        <a:t>Pay for Francesca’s education</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24085157"/>
              </p:ext>
            </p:extLst>
          </p:nvPr>
        </p:nvGraphicFramePr>
        <p:xfrm>
          <a:off x="6009325" y="2553100"/>
          <a:ext cx="2301784" cy="1097280"/>
        </p:xfrm>
        <a:graphic>
          <a:graphicData uri="http://schemas.openxmlformats.org/drawingml/2006/table">
            <a:tbl>
              <a:tblPr firstRow="1" bandRow="1">
                <a:tableStyleId>{5C22544A-7EE6-4342-B048-85BDC9FD1C3A}</a:tableStyleId>
              </a:tblPr>
              <a:tblGrid>
                <a:gridCol w="2301784"/>
              </a:tblGrid>
              <a:tr h="274320">
                <a:tc>
                  <a:txBody>
                    <a:bodyPr/>
                    <a:lstStyle/>
                    <a:p>
                      <a:r>
                        <a:rPr lang="en-US" sz="1200" b="0" dirty="0" smtClean="0">
                          <a:solidFill>
                            <a:schemeClr val="tx1"/>
                          </a:solidFill>
                          <a:latin typeface="Franklin Gothic Book" panose="020B0503020102020204" pitchFamily="34" charset="0"/>
                        </a:rPr>
                        <a:t>Both</a:t>
                      </a:r>
                      <a:r>
                        <a:rPr lang="en-US" sz="1200" b="0" baseline="0" dirty="0" smtClean="0">
                          <a:solidFill>
                            <a:schemeClr val="tx1"/>
                          </a:solidFill>
                          <a:latin typeface="Franklin Gothic Book" panose="020B0503020102020204" pitchFamily="34" charset="0"/>
                        </a:rPr>
                        <a:t> have</a:t>
                      </a:r>
                      <a:r>
                        <a:rPr lang="en-US" sz="1200" b="0" dirty="0" smtClean="0">
                          <a:solidFill>
                            <a:schemeClr val="tx1"/>
                          </a:solidFill>
                          <a:latin typeface="Franklin Gothic Book" panose="020B0503020102020204" pitchFamily="34" charset="0"/>
                        </a:rPr>
                        <a:t> whole life -$500,000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200" dirty="0" smtClean="0">
                          <a:latin typeface="Franklin Gothic Book" panose="020B0503020102020204" pitchFamily="34" charset="0"/>
                        </a:rPr>
                        <a:t>Mortgage</a:t>
                      </a:r>
                      <a:r>
                        <a:rPr lang="en-US" sz="1200" baseline="0" dirty="0" smtClean="0">
                          <a:latin typeface="Franklin Gothic Book" panose="020B0503020102020204" pitchFamily="34" charset="0"/>
                        </a:rPr>
                        <a:t> and disability insured</a:t>
                      </a:r>
                      <a:endParaRPr lang="en-US" sz="1200" dirty="0" smtClean="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Franklin Gothic Book" panose="020B0503020102020204" pitchFamily="34" charset="0"/>
                        </a:rPr>
                        <a:t>Will and POA docs up to date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Franklin Gothic Book" panose="020B0503020102020204" pitchFamily="34" charset="0"/>
                        </a:rPr>
                        <a:t>No emergency fund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101625095"/>
              </p:ext>
            </p:extLst>
          </p:nvPr>
        </p:nvGraphicFramePr>
        <p:xfrm>
          <a:off x="6060500" y="4453355"/>
          <a:ext cx="2199103" cy="1371600"/>
        </p:xfrm>
        <a:graphic>
          <a:graphicData uri="http://schemas.openxmlformats.org/drawingml/2006/table">
            <a:tbl>
              <a:tblPr firstRow="1" bandRow="1">
                <a:tableStyleId>{5C22544A-7EE6-4342-B048-85BDC9FD1C3A}</a:tableStyleId>
              </a:tblPr>
              <a:tblGrid>
                <a:gridCol w="2199103"/>
              </a:tblGrid>
              <a:tr h="274320">
                <a:tc>
                  <a:txBody>
                    <a:bodyPr/>
                    <a:lstStyle/>
                    <a:p>
                      <a:r>
                        <a:rPr lang="en-US" sz="1200" b="0" dirty="0" smtClean="0">
                          <a:solidFill>
                            <a:schemeClr val="tx1"/>
                          </a:solidFill>
                          <a:latin typeface="Franklin Gothic Book" panose="020B0503020102020204" pitchFamily="34" charset="0"/>
                        </a:rPr>
                        <a:t>Mortgage balance:</a:t>
                      </a:r>
                      <a:r>
                        <a:rPr lang="en-US" sz="1200" b="0" baseline="0" dirty="0" smtClean="0">
                          <a:solidFill>
                            <a:schemeClr val="tx1"/>
                          </a:solidFill>
                          <a:latin typeface="Franklin Gothic Book" panose="020B0503020102020204" pitchFamily="34" charset="0"/>
                        </a:rPr>
                        <a:t> $273,000</a:t>
                      </a:r>
                      <a:endParaRPr lang="en-US" sz="12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200" dirty="0" smtClean="0">
                          <a:latin typeface="Franklin Gothic Book" panose="020B0503020102020204" pitchFamily="34" charset="0"/>
                        </a:rPr>
                        <a:t>Joint</a:t>
                      </a:r>
                      <a:r>
                        <a:rPr lang="en-US" sz="1200" baseline="0" dirty="0" smtClean="0">
                          <a:latin typeface="Franklin Gothic Book" panose="020B0503020102020204" pitchFamily="34" charset="0"/>
                        </a:rPr>
                        <a:t> line of credit: $25,000</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200" dirty="0" smtClean="0">
                          <a:latin typeface="Franklin Gothic Book" panose="020B0503020102020204" pitchFamily="34" charset="0"/>
                        </a:rPr>
                        <a:t>Phil’s car</a:t>
                      </a:r>
                      <a:r>
                        <a:rPr lang="en-US" sz="1200" baseline="0" dirty="0" smtClean="0">
                          <a:latin typeface="Franklin Gothic Book" panose="020B0503020102020204" pitchFamily="34" charset="0"/>
                        </a:rPr>
                        <a:t> balance: $12,000</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4113698980"/>
              </p:ext>
            </p:extLst>
          </p:nvPr>
        </p:nvGraphicFramePr>
        <p:xfrm>
          <a:off x="3397888" y="5385536"/>
          <a:ext cx="2199103" cy="1371600"/>
        </p:xfrm>
        <a:graphic>
          <a:graphicData uri="http://schemas.openxmlformats.org/drawingml/2006/table">
            <a:tbl>
              <a:tblPr firstRow="1" bandRow="1">
                <a:tableStyleId>{5C22544A-7EE6-4342-B048-85BDC9FD1C3A}</a:tableStyleId>
              </a:tblPr>
              <a:tblGrid>
                <a:gridCol w="2199103"/>
              </a:tblGrid>
              <a:tr h="274320">
                <a:tc>
                  <a:txBody>
                    <a:bodyPr/>
                    <a:lstStyle/>
                    <a:p>
                      <a:r>
                        <a:rPr lang="en-US" sz="1200" b="0" dirty="0" smtClean="0">
                          <a:solidFill>
                            <a:schemeClr val="tx1"/>
                          </a:solidFill>
                          <a:latin typeface="Franklin Gothic Book" panose="020B0503020102020204" pitchFamily="34" charset="0"/>
                        </a:rPr>
                        <a:t>Phil</a:t>
                      </a:r>
                      <a:r>
                        <a:rPr lang="en-US" sz="1200" b="0" baseline="0" dirty="0" smtClean="0">
                          <a:solidFill>
                            <a:schemeClr val="tx1"/>
                          </a:solidFill>
                          <a:latin typeface="Franklin Gothic Book" panose="020B0503020102020204" pitchFamily="34" charset="0"/>
                        </a:rPr>
                        <a:t> Salary: $85,000</a:t>
                      </a:r>
                      <a:endParaRPr lang="en-US" sz="12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200" dirty="0" smtClean="0">
                          <a:latin typeface="Franklin Gothic Book" panose="020B0503020102020204" pitchFamily="34" charset="0"/>
                        </a:rPr>
                        <a:t>Eva Salary:</a:t>
                      </a:r>
                      <a:r>
                        <a:rPr lang="en-US" sz="1200" baseline="0" dirty="0" smtClean="0">
                          <a:latin typeface="Franklin Gothic Book" panose="020B0503020102020204" pitchFamily="34" charset="0"/>
                        </a:rPr>
                        <a:t> $64,400</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200" dirty="0" smtClean="0">
                          <a:latin typeface="Franklin Gothic Book" panose="020B0503020102020204" pitchFamily="34" charset="0"/>
                        </a:rPr>
                        <a:t>Dividends</a:t>
                      </a:r>
                      <a:r>
                        <a:rPr lang="en-US" sz="1200" baseline="0" dirty="0" smtClean="0">
                          <a:latin typeface="Franklin Gothic Book" panose="020B0503020102020204" pitchFamily="34" charset="0"/>
                        </a:rPr>
                        <a:t> from investments</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95881741"/>
              </p:ext>
            </p:extLst>
          </p:nvPr>
        </p:nvGraphicFramePr>
        <p:xfrm>
          <a:off x="838200" y="2485523"/>
          <a:ext cx="2198773" cy="1371600"/>
        </p:xfrm>
        <a:graphic>
          <a:graphicData uri="http://schemas.openxmlformats.org/drawingml/2006/table">
            <a:tbl>
              <a:tblPr firstRow="1" bandRow="1">
                <a:tableStyleId>{5C22544A-7EE6-4342-B048-85BDC9FD1C3A}</a:tableStyleId>
              </a:tblPr>
              <a:tblGrid>
                <a:gridCol w="2198773"/>
              </a:tblGrid>
              <a:tr h="274320">
                <a:tc>
                  <a:txBody>
                    <a:bodyPr/>
                    <a:lstStyle/>
                    <a:p>
                      <a:r>
                        <a:rPr lang="en-US" sz="1200" b="0" dirty="0" smtClean="0">
                          <a:solidFill>
                            <a:schemeClr val="tx1"/>
                          </a:solidFill>
                          <a:latin typeface="Franklin Gothic Book" panose="020B0503020102020204" pitchFamily="34" charset="0"/>
                        </a:rPr>
                        <a:t>Son, Karl 24</a:t>
                      </a:r>
                      <a:endParaRPr lang="en-US" sz="12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200" dirty="0" smtClean="0">
                          <a:latin typeface="Franklin Gothic Book" panose="020B0503020102020204" pitchFamily="34" charset="0"/>
                        </a:rPr>
                        <a:t>Daughter,</a:t>
                      </a:r>
                      <a:r>
                        <a:rPr lang="en-US" sz="1200" baseline="0" dirty="0" smtClean="0">
                          <a:latin typeface="Franklin Gothic Book" panose="020B0503020102020204" pitchFamily="34" charset="0"/>
                        </a:rPr>
                        <a:t> Francesca 18</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200" dirty="0" smtClean="0">
                          <a:latin typeface="Franklin Gothic Book" panose="020B0503020102020204" pitchFamily="34" charset="0"/>
                        </a:rPr>
                        <a:t>Both</a:t>
                      </a:r>
                      <a:r>
                        <a:rPr lang="en-US" sz="1200" baseline="0" dirty="0" smtClean="0">
                          <a:latin typeface="Franklin Gothic Book" panose="020B0503020102020204" pitchFamily="34" charset="0"/>
                        </a:rPr>
                        <a:t> parents approaching 90’s </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513581242"/>
              </p:ext>
            </p:extLst>
          </p:nvPr>
        </p:nvGraphicFramePr>
        <p:xfrm>
          <a:off x="837870" y="4508724"/>
          <a:ext cx="2199103" cy="1645920"/>
        </p:xfrm>
        <a:graphic>
          <a:graphicData uri="http://schemas.openxmlformats.org/drawingml/2006/table">
            <a:tbl>
              <a:tblPr firstRow="1" bandRow="1">
                <a:tableStyleId>{5C22544A-7EE6-4342-B048-85BDC9FD1C3A}</a:tableStyleId>
              </a:tblPr>
              <a:tblGrid>
                <a:gridCol w="2199103"/>
              </a:tblGrid>
              <a:tr h="274320">
                <a:tc>
                  <a:txBody>
                    <a:bodyPr/>
                    <a:lstStyle/>
                    <a:p>
                      <a:r>
                        <a:rPr lang="en-US" sz="1200" b="0" dirty="0" smtClean="0">
                          <a:solidFill>
                            <a:schemeClr val="tx1"/>
                          </a:solidFill>
                          <a:latin typeface="Franklin Gothic Book" panose="020B0503020102020204" pitchFamily="34" charset="0"/>
                        </a:rPr>
                        <a:t>Phil RRSP: $334,000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200" dirty="0" smtClean="0">
                          <a:latin typeface="Franklin Gothic Book" panose="020B0503020102020204" pitchFamily="34" charset="0"/>
                        </a:rPr>
                        <a:t>Eva RRSP: $194,875</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200" dirty="0" smtClean="0">
                          <a:latin typeface="Franklin Gothic Book" panose="020B0503020102020204" pitchFamily="34" charset="0"/>
                        </a:rPr>
                        <a:t>Joint Account:</a:t>
                      </a:r>
                      <a:r>
                        <a:rPr lang="en-US" sz="1200" baseline="0" dirty="0" smtClean="0">
                          <a:latin typeface="Franklin Gothic Book" panose="020B0503020102020204" pitchFamily="34" charset="0"/>
                        </a:rPr>
                        <a:t> $27,450</a:t>
                      </a:r>
                      <a:r>
                        <a:rPr lang="en-US" sz="1200" dirty="0" smtClean="0">
                          <a:latin typeface="Franklin Gothic Book" panose="020B0503020102020204" pitchFamily="34" charset="0"/>
                        </a:rPr>
                        <a:t> </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r>
                        <a:rPr lang="en-US" sz="1200" dirty="0" smtClean="0">
                          <a:latin typeface="Franklin Gothic Book" panose="020B0503020102020204" pitchFamily="34" charset="0"/>
                        </a:rPr>
                        <a:t>RESP: $19,750</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Franklin Gothic Book" panose="020B0503020102020204" pitchFamily="34" charset="0"/>
                        </a:rPr>
                        <a:t>House:</a:t>
                      </a:r>
                      <a:r>
                        <a:rPr lang="en-US" sz="1200" baseline="0" dirty="0" smtClean="0">
                          <a:latin typeface="Franklin Gothic Book" panose="020B0503020102020204" pitchFamily="34" charset="0"/>
                        </a:rPr>
                        <a:t> $420,000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233680">
                <a:tc>
                  <a:txBody>
                    <a:bodyPr/>
                    <a:lstStyle/>
                    <a:p>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25315" y="2962853"/>
            <a:ext cx="1792705" cy="176972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 Placeholder 3"/>
          <p:cNvSpPr txBox="1">
            <a:spLocks/>
          </p:cNvSpPr>
          <p:nvPr/>
        </p:nvSpPr>
        <p:spPr>
          <a:xfrm>
            <a:off x="18846" y="-55420"/>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smtClean="0">
                <a:solidFill>
                  <a:srgbClr val="001B54"/>
                </a:solidFill>
                <a:latin typeface="Franklin Gothic Demi" panose="020B0703020102020204" pitchFamily="34" charset="0"/>
                <a:sym typeface="Helvetica Light" charset="0"/>
              </a:rPr>
              <a:t>Client Storyboard for </a:t>
            </a:r>
            <a:r>
              <a:rPr lang="en-US" sz="3200" dirty="0">
                <a:solidFill>
                  <a:srgbClr val="001B54"/>
                </a:solidFill>
                <a:latin typeface="Franklin Gothic Demi" panose="020B0703020102020204" pitchFamily="34" charset="0"/>
                <a:sym typeface="Helvetica Light" charset="0"/>
              </a:rPr>
              <a:t>the Janssen Family </a:t>
            </a:r>
          </a:p>
        </p:txBody>
      </p:sp>
    </p:spTree>
    <p:extLst>
      <p:ext uri="{BB962C8B-B14F-4D97-AF65-F5344CB8AC3E}">
        <p14:creationId xmlns:p14="http://schemas.microsoft.com/office/powerpoint/2010/main" val="25918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1527"/>
            <a:ext cx="9144000" cy="69353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3200" dirty="0">
              <a:solidFill>
                <a:prstClr val="white"/>
              </a:solidFill>
            </a:endParaRPr>
          </a:p>
        </p:txBody>
      </p:sp>
      <p:sp>
        <p:nvSpPr>
          <p:cNvPr id="5" name="Oval 4"/>
          <p:cNvSpPr/>
          <p:nvPr/>
        </p:nvSpPr>
        <p:spPr>
          <a:xfrm>
            <a:off x="1166091" y="1184815"/>
            <a:ext cx="4724400" cy="464820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dirty="0">
              <a:solidFill>
                <a:prstClr val="white"/>
              </a:solidFill>
            </a:endParaRPr>
          </a:p>
        </p:txBody>
      </p:sp>
      <p:grpSp>
        <p:nvGrpSpPr>
          <p:cNvPr id="4" name="Group 3"/>
          <p:cNvGrpSpPr/>
          <p:nvPr/>
        </p:nvGrpSpPr>
        <p:grpSpPr>
          <a:xfrm>
            <a:off x="228600" y="1506821"/>
            <a:ext cx="3246472" cy="1587565"/>
            <a:chOff x="1295981" y="1580459"/>
            <a:chExt cx="2318836" cy="1087174"/>
          </a:xfrm>
        </p:grpSpPr>
        <p:grpSp>
          <p:nvGrpSpPr>
            <p:cNvPr id="3" name="Group 2"/>
            <p:cNvGrpSpPr/>
            <p:nvPr/>
          </p:nvGrpSpPr>
          <p:grpSpPr>
            <a:xfrm>
              <a:off x="1295981" y="1580459"/>
              <a:ext cx="1143000" cy="1070632"/>
              <a:chOff x="762000" y="2312659"/>
              <a:chExt cx="1350817" cy="1333500"/>
            </a:xfrm>
          </p:grpSpPr>
          <p:pic>
            <p:nvPicPr>
              <p:cNvPr id="56" name="Picture 3"/>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762000" y="2312659"/>
                <a:ext cx="1350817" cy="13335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95400" y="3239569"/>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cs typeface="Arial" panose="020B0604020202020204" pitchFamily="34" charset="0"/>
                </a:endParaRPr>
              </a:p>
            </p:txBody>
          </p:sp>
        </p:grpSp>
        <p:grpSp>
          <p:nvGrpSpPr>
            <p:cNvPr id="20" name="Group 19"/>
            <p:cNvGrpSpPr/>
            <p:nvPr/>
          </p:nvGrpSpPr>
          <p:grpSpPr>
            <a:xfrm>
              <a:off x="2471817" y="1597001"/>
              <a:ext cx="1143000" cy="1070632"/>
              <a:chOff x="762000" y="2312659"/>
              <a:chExt cx="1350817" cy="1333500"/>
            </a:xfrm>
          </p:grpSpPr>
          <p:pic>
            <p:nvPicPr>
              <p:cNvPr id="21" name="Picture 3"/>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762000" y="2312659"/>
                <a:ext cx="1350817" cy="13335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1295400" y="3239569"/>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000" dirty="0">
                  <a:solidFill>
                    <a:prstClr val="white"/>
                  </a:solidFill>
                  <a:cs typeface="Arial" panose="020B0604020202020204" pitchFamily="34" charset="0"/>
                </a:endParaRPr>
              </a:p>
            </p:txBody>
          </p:sp>
        </p:grpSp>
      </p:grpSp>
      <p:sp>
        <p:nvSpPr>
          <p:cNvPr id="7" name="TextBox 6"/>
          <p:cNvSpPr txBox="1"/>
          <p:nvPr/>
        </p:nvSpPr>
        <p:spPr>
          <a:xfrm>
            <a:off x="387177" y="2583922"/>
            <a:ext cx="1307715" cy="276999"/>
          </a:xfrm>
          <a:prstGeom prst="rect">
            <a:avLst/>
          </a:prstGeom>
          <a:noFill/>
        </p:spPr>
        <p:txBody>
          <a:bodyPr wrap="square" rtlCol="0">
            <a:spAutoFit/>
          </a:bodyPr>
          <a:lstStyle/>
          <a:p>
            <a:pPr algn="ctr" fontAlgn="base">
              <a:spcBef>
                <a:spcPct val="0"/>
              </a:spcBef>
              <a:spcAft>
                <a:spcPct val="0"/>
              </a:spcAft>
            </a:pPr>
            <a:r>
              <a:rPr lang="en-US" sz="1200" dirty="0">
                <a:solidFill>
                  <a:prstClr val="black"/>
                </a:solidFill>
                <a:latin typeface="Franklin Gothic Demi" panose="020B0703020102020204" pitchFamily="34" charset="0"/>
                <a:cs typeface="Arial" panose="020B0604020202020204" pitchFamily="34" charset="0"/>
              </a:rPr>
              <a:t>Phil Janssen</a:t>
            </a:r>
          </a:p>
        </p:txBody>
      </p:sp>
      <p:sp>
        <p:nvSpPr>
          <p:cNvPr id="26" name="TextBox 25"/>
          <p:cNvSpPr txBox="1"/>
          <p:nvPr/>
        </p:nvSpPr>
        <p:spPr>
          <a:xfrm>
            <a:off x="2043151" y="2559766"/>
            <a:ext cx="1288211" cy="276999"/>
          </a:xfrm>
          <a:prstGeom prst="rect">
            <a:avLst/>
          </a:prstGeom>
          <a:noFill/>
        </p:spPr>
        <p:txBody>
          <a:bodyPr wrap="square" rtlCol="0">
            <a:spAutoFit/>
          </a:bodyPr>
          <a:lstStyle/>
          <a:p>
            <a:pPr algn="ctr" fontAlgn="base">
              <a:spcBef>
                <a:spcPct val="0"/>
              </a:spcBef>
              <a:spcAft>
                <a:spcPct val="0"/>
              </a:spcAft>
            </a:pPr>
            <a:r>
              <a:rPr lang="en-US" sz="1200" dirty="0">
                <a:solidFill>
                  <a:prstClr val="black"/>
                </a:solidFill>
                <a:latin typeface="Franklin Gothic Demi" panose="020B0703020102020204" pitchFamily="34" charset="0"/>
                <a:cs typeface="Arial" panose="020B0604020202020204" pitchFamily="34" charset="0"/>
              </a:rPr>
              <a:t>Eva Janssen</a:t>
            </a:r>
          </a:p>
        </p:txBody>
      </p:sp>
      <p:graphicFrame>
        <p:nvGraphicFramePr>
          <p:cNvPr id="18" name="Table 17"/>
          <p:cNvGraphicFramePr>
            <a:graphicFrameLocks noGrp="1"/>
          </p:cNvGraphicFramePr>
          <p:nvPr>
            <p:extLst>
              <p:ext uri="{D42A27DB-BD31-4B8C-83A1-F6EECF244321}">
                <p14:modId xmlns:p14="http://schemas.microsoft.com/office/powerpoint/2010/main" val="2852926867"/>
              </p:ext>
            </p:extLst>
          </p:nvPr>
        </p:nvGraphicFramePr>
        <p:xfrm>
          <a:off x="304800" y="3318415"/>
          <a:ext cx="8534400" cy="3054832"/>
        </p:xfrm>
        <a:graphic>
          <a:graphicData uri="http://schemas.openxmlformats.org/drawingml/2006/table">
            <a:tbl>
              <a:tblPr>
                <a:tableStyleId>{5C22544A-7EE6-4342-B048-85BDC9FD1C3A}</a:tableStyleId>
              </a:tblPr>
              <a:tblGrid>
                <a:gridCol w="1573906"/>
                <a:gridCol w="1350086"/>
                <a:gridCol w="1350087"/>
                <a:gridCol w="1425092"/>
                <a:gridCol w="1539829"/>
                <a:gridCol w="1295400"/>
              </a:tblGrid>
              <a:tr h="528930">
                <a:tc gridSpan="2">
                  <a:txBody>
                    <a:bodyPr/>
                    <a:lstStyle/>
                    <a:p>
                      <a:pPr algn="ctr" fontAlgn="ctr">
                        <a:lnSpc>
                          <a:spcPct val="80000"/>
                        </a:lnSpc>
                      </a:pPr>
                      <a:r>
                        <a:rPr lang="en-US" sz="1500" b="0" u="none" strike="noStrike" spc="0" dirty="0">
                          <a:solidFill>
                            <a:schemeClr val="tx1"/>
                          </a:solidFill>
                          <a:effectLst/>
                          <a:latin typeface="Franklin Gothic Demi" panose="020B0703020102020204" pitchFamily="34" charset="0"/>
                          <a:cs typeface="Arial" panose="020B0604020202020204" pitchFamily="34" charset="0"/>
                        </a:rPr>
                        <a:t>Financial Management </a:t>
                      </a:r>
                      <a:br>
                        <a:rPr lang="en-US" sz="1500" b="0" u="none" strike="noStrike" spc="0" dirty="0">
                          <a:solidFill>
                            <a:schemeClr val="tx1"/>
                          </a:solidFill>
                          <a:effectLst/>
                          <a:latin typeface="Franklin Gothic Demi" panose="020B0703020102020204" pitchFamily="34" charset="0"/>
                          <a:cs typeface="Arial" panose="020B0604020202020204" pitchFamily="34" charset="0"/>
                        </a:rPr>
                      </a:br>
                      <a:r>
                        <a:rPr lang="en-US" sz="1500" b="0" u="none" strike="noStrike" spc="0" dirty="0">
                          <a:solidFill>
                            <a:schemeClr val="tx1"/>
                          </a:solidFill>
                          <a:effectLst/>
                          <a:latin typeface="Franklin Gothic Demi" panose="020B0703020102020204" pitchFamily="34" charset="0"/>
                          <a:cs typeface="Arial" panose="020B0604020202020204" pitchFamily="34" charset="0"/>
                        </a:rPr>
                        <a:t>Retirement Planning</a:t>
                      </a:r>
                      <a:endParaRPr lang="en-US" sz="1500" b="0" i="0" u="none" strike="noStrike" spc="0" dirty="0">
                        <a:solidFill>
                          <a:schemeClr val="tx1"/>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B1D2DB"/>
                    </a:solidFill>
                  </a:tcPr>
                </a:tc>
                <a:tc hMerge="1">
                  <a:txBody>
                    <a:bodyPr/>
                    <a:lstStyle/>
                    <a:p>
                      <a:endParaRPr lang="en-US"/>
                    </a:p>
                  </a:txBody>
                  <a:tcPr/>
                </a:tc>
                <a:tc gridSpan="2">
                  <a:txBody>
                    <a:bodyPr/>
                    <a:lstStyle/>
                    <a:p>
                      <a:pPr algn="ctr" fontAlgn="ctr">
                        <a:lnSpc>
                          <a:spcPct val="80000"/>
                        </a:lnSpc>
                      </a:pPr>
                      <a:r>
                        <a:rPr lang="en-US" sz="1500" b="0" u="none" strike="noStrike" spc="0" dirty="0">
                          <a:solidFill>
                            <a:schemeClr val="tx1"/>
                          </a:solidFill>
                          <a:effectLst/>
                          <a:latin typeface="Franklin Gothic Demi" panose="020B0703020102020204" pitchFamily="34" charset="0"/>
                          <a:cs typeface="Arial" panose="020B0604020202020204" pitchFamily="34" charset="0"/>
                        </a:rPr>
                        <a:t>Tax Planning</a:t>
                      </a:r>
                      <a:endParaRPr lang="en-US" sz="1500" b="0" i="0" u="none" strike="noStrike" spc="0" dirty="0">
                        <a:solidFill>
                          <a:schemeClr val="tx1"/>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B1D2DB"/>
                    </a:solidFill>
                  </a:tcPr>
                </a:tc>
                <a:tc hMerge="1">
                  <a:txBody>
                    <a:bodyPr/>
                    <a:lstStyle/>
                    <a:p>
                      <a:endParaRPr lang="en-US"/>
                    </a:p>
                  </a:txBody>
                  <a:tcPr/>
                </a:tc>
                <a:tc gridSpan="2">
                  <a:txBody>
                    <a:bodyPr/>
                    <a:lstStyle/>
                    <a:p>
                      <a:pPr algn="ctr" fontAlgn="ctr">
                        <a:lnSpc>
                          <a:spcPct val="80000"/>
                        </a:lnSpc>
                      </a:pPr>
                      <a:r>
                        <a:rPr lang="en-US" sz="1500" b="0" u="none" strike="noStrike" spc="0" dirty="0">
                          <a:solidFill>
                            <a:schemeClr val="tx1"/>
                          </a:solidFill>
                          <a:effectLst/>
                          <a:latin typeface="Franklin Gothic Demi" panose="020B0703020102020204" pitchFamily="34" charset="0"/>
                          <a:cs typeface="Arial" panose="020B0604020202020204" pitchFamily="34" charset="0"/>
                        </a:rPr>
                        <a:t>Protection </a:t>
                      </a:r>
                      <a:br>
                        <a:rPr lang="en-US" sz="1500" b="0" u="none" strike="noStrike" spc="0" dirty="0">
                          <a:solidFill>
                            <a:schemeClr val="tx1"/>
                          </a:solidFill>
                          <a:effectLst/>
                          <a:latin typeface="Franklin Gothic Demi" panose="020B0703020102020204" pitchFamily="34" charset="0"/>
                          <a:cs typeface="Arial" panose="020B0604020202020204" pitchFamily="34" charset="0"/>
                        </a:rPr>
                      </a:br>
                      <a:r>
                        <a:rPr lang="en-US" sz="1500" b="0" u="none" strike="noStrike" spc="0" dirty="0">
                          <a:solidFill>
                            <a:schemeClr val="tx1"/>
                          </a:solidFill>
                          <a:effectLst/>
                          <a:latin typeface="Franklin Gothic Demi" panose="020B0703020102020204" pitchFamily="34" charset="0"/>
                          <a:cs typeface="Arial" panose="020B0604020202020204" pitchFamily="34" charset="0"/>
                        </a:rPr>
                        <a:t>Legacy Planning</a:t>
                      </a:r>
                      <a:endParaRPr lang="en-US" sz="1500" b="0" i="0" u="none" strike="noStrike" spc="0" dirty="0">
                        <a:solidFill>
                          <a:schemeClr val="tx1"/>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B1D2DB"/>
                    </a:solidFill>
                  </a:tcPr>
                </a:tc>
                <a:tc hMerge="1">
                  <a:txBody>
                    <a:bodyPr/>
                    <a:lstStyle/>
                    <a:p>
                      <a:endParaRPr lang="en-US"/>
                    </a:p>
                  </a:txBody>
                  <a:tcPr/>
                </a:tc>
              </a:tr>
              <a:tr h="228600">
                <a:tc>
                  <a:txBody>
                    <a:bodyPr/>
                    <a:lstStyle/>
                    <a:p>
                      <a:pPr algn="ctr" fontAlgn="ctr"/>
                      <a:r>
                        <a:rPr lang="en-US" sz="900" b="0" u="none" strike="noStrike" dirty="0" smtClean="0">
                          <a:effectLst/>
                          <a:latin typeface="Franklin Gothic Demi" panose="020B0703020102020204" pitchFamily="34" charset="0"/>
                          <a:cs typeface="Arial" panose="020B0604020202020204" pitchFamily="34" charset="0"/>
                        </a:rPr>
                        <a:t>SERVICE</a:t>
                      </a:r>
                      <a:endParaRPr lang="en-US" sz="9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c>
                  <a:txBody>
                    <a:bodyPr/>
                    <a:lstStyle/>
                    <a:p>
                      <a:pPr algn="ctr" fontAlgn="ctr"/>
                      <a:r>
                        <a:rPr lang="en-US" sz="900" b="0" i="0" u="none" strike="noStrike" dirty="0" smtClean="0">
                          <a:solidFill>
                            <a:schemeClr val="dk1"/>
                          </a:solidFill>
                          <a:effectLst/>
                          <a:latin typeface="Franklin Gothic Demi" panose="020B0703020102020204" pitchFamily="34" charset="0"/>
                          <a:cs typeface="Arial" panose="020B0604020202020204" pitchFamily="34" charset="0"/>
                        </a:rPr>
                        <a:t>STATUS</a:t>
                      </a:r>
                      <a:endParaRPr lang="en-US" sz="9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c>
                  <a:txBody>
                    <a:bodyPr/>
                    <a:lstStyle/>
                    <a:p>
                      <a:pPr algn="ctr" fontAlgn="ctr"/>
                      <a:r>
                        <a:rPr lang="en-US" sz="900" b="0" u="none" strike="noStrike" dirty="0" smtClean="0">
                          <a:effectLst/>
                          <a:latin typeface="Franklin Gothic Demi" panose="020B0703020102020204" pitchFamily="34" charset="0"/>
                          <a:cs typeface="Arial" panose="020B0604020202020204" pitchFamily="34" charset="0"/>
                        </a:rPr>
                        <a:t>SERVICE</a:t>
                      </a:r>
                      <a:endParaRPr lang="en-US" sz="9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c>
                  <a:txBody>
                    <a:bodyPr/>
                    <a:lstStyle/>
                    <a:p>
                      <a:pPr algn="ctr" fontAlgn="ctr"/>
                      <a:r>
                        <a:rPr lang="en-US" sz="900" b="0" u="none" strike="noStrike" dirty="0" smtClean="0">
                          <a:effectLst/>
                          <a:latin typeface="Franklin Gothic Demi" panose="020B0703020102020204" pitchFamily="34" charset="0"/>
                          <a:cs typeface="Arial" panose="020B0604020202020204" pitchFamily="34" charset="0"/>
                        </a:rPr>
                        <a:t>STATUS</a:t>
                      </a:r>
                      <a:endParaRPr lang="en-US" sz="9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c>
                  <a:txBody>
                    <a:bodyPr/>
                    <a:lstStyle/>
                    <a:p>
                      <a:pPr algn="ctr" fontAlgn="ctr"/>
                      <a:r>
                        <a:rPr lang="en-US" sz="900" b="0" u="none" strike="noStrike" dirty="0" smtClean="0">
                          <a:effectLst/>
                          <a:latin typeface="Franklin Gothic Demi" panose="020B0703020102020204" pitchFamily="34" charset="0"/>
                          <a:cs typeface="Arial" panose="020B0604020202020204" pitchFamily="34" charset="0"/>
                        </a:rPr>
                        <a:t>SERVICE</a:t>
                      </a:r>
                      <a:endParaRPr lang="en-US" sz="9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c>
                  <a:txBody>
                    <a:bodyPr/>
                    <a:lstStyle/>
                    <a:p>
                      <a:pPr algn="ctr" fontAlgn="ctr"/>
                      <a:r>
                        <a:rPr lang="en-US" sz="900" b="0" u="none" strike="noStrike" dirty="0" smtClean="0">
                          <a:effectLst/>
                          <a:latin typeface="Franklin Gothic Demi" panose="020B0703020102020204" pitchFamily="34" charset="0"/>
                          <a:cs typeface="Arial" panose="020B0604020202020204" pitchFamily="34" charset="0"/>
                        </a:rPr>
                        <a:t>DETAILS</a:t>
                      </a:r>
                      <a:r>
                        <a:rPr lang="en-US" sz="900" b="0" i="0" u="none" strike="noStrike" baseline="0" dirty="0" smtClean="0">
                          <a:solidFill>
                            <a:srgbClr val="000000"/>
                          </a:solidFill>
                          <a:effectLst/>
                          <a:latin typeface="Franklin Gothic Demi" panose="020B0703020102020204" pitchFamily="34" charset="0"/>
                          <a:cs typeface="Arial" panose="020B0604020202020204" pitchFamily="34" charset="0"/>
                        </a:rPr>
                        <a:t> &amp; </a:t>
                      </a:r>
                      <a:r>
                        <a:rPr lang="en-US" sz="900" b="0" u="none" strike="noStrike" dirty="0" smtClean="0">
                          <a:effectLst/>
                          <a:latin typeface="Franklin Gothic Demi" panose="020B0703020102020204" pitchFamily="34" charset="0"/>
                          <a:cs typeface="Arial" panose="020B0604020202020204" pitchFamily="34" charset="0"/>
                        </a:rPr>
                        <a:t>STATUS</a:t>
                      </a:r>
                      <a:endParaRPr lang="en-US" sz="9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alpha val="25098"/>
                      </a:srgbClr>
                    </a:solidFill>
                  </a:tcPr>
                </a:tc>
              </a:tr>
              <a:tr h="5334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u="none" strike="noStrike" dirty="0" smtClean="0">
                          <a:effectLst/>
                          <a:latin typeface="Franklin Gothic Demi" panose="020B0703020102020204" pitchFamily="34" charset="0"/>
                          <a:cs typeface="Arial" panose="020B0604020202020204" pitchFamily="34" charset="0"/>
                        </a:rPr>
                        <a:t>Establish</a:t>
                      </a:r>
                      <a:r>
                        <a:rPr lang="en-US" sz="1100" b="0" u="none" strike="noStrike" baseline="0" dirty="0" smtClean="0">
                          <a:effectLst/>
                          <a:latin typeface="Franklin Gothic Demi" panose="020B0703020102020204" pitchFamily="34" charset="0"/>
                          <a:cs typeface="Arial" panose="020B0604020202020204" pitchFamily="34" charset="0"/>
                        </a:rPr>
                        <a:t> </a:t>
                      </a:r>
                      <a:r>
                        <a:rPr lang="en-US" sz="1100" b="0" u="none" strike="noStrike" dirty="0" smtClean="0">
                          <a:effectLst/>
                          <a:latin typeface="Franklin Gothic Demi" panose="020B0703020102020204" pitchFamily="34" charset="0"/>
                          <a:cs typeface="Arial" panose="020B0604020202020204" pitchFamily="34" charset="0"/>
                        </a:rPr>
                        <a:t>goals </a:t>
                      </a:r>
                    </a:p>
                    <a:p>
                      <a:pPr marL="0" marR="0" indent="0" algn="ctr" defTabSz="914400" rtl="0" eaLnBrk="1" fontAlgn="ctr" latinLnBrk="0" hangingPunct="1">
                        <a:lnSpc>
                          <a:spcPct val="100000"/>
                        </a:lnSpc>
                        <a:spcBef>
                          <a:spcPts val="0"/>
                        </a:spcBef>
                        <a:spcAft>
                          <a:spcPts val="0"/>
                        </a:spcAft>
                        <a:buClrTx/>
                        <a:buSzTx/>
                        <a:buFontTx/>
                        <a:buNone/>
                        <a:tabLst/>
                        <a:defRPr/>
                      </a:pPr>
                      <a:r>
                        <a:rPr lang="en-US" sz="1100" b="0" u="none" strike="noStrike" dirty="0" smtClean="0">
                          <a:effectLst/>
                          <a:latin typeface="Franklin Gothic Demi" panose="020B0703020102020204" pitchFamily="34" charset="0"/>
                          <a:cs typeface="Arial" panose="020B0604020202020204" pitchFamily="34" charset="0"/>
                        </a:rPr>
                        <a:t>and </a:t>
                      </a:r>
                      <a:r>
                        <a:rPr lang="en-US" sz="1100" b="0" u="none" strike="noStrike" baseline="0" dirty="0" smtClean="0">
                          <a:effectLst/>
                          <a:latin typeface="Franklin Gothic Demi" panose="020B0703020102020204" pitchFamily="34" charset="0"/>
                          <a:cs typeface="Arial" panose="020B0604020202020204" pitchFamily="34" charset="0"/>
                        </a:rPr>
                        <a:t>financial </a:t>
                      </a:r>
                      <a:r>
                        <a:rPr lang="en-US" sz="1100" b="0" u="none" strike="noStrike" dirty="0" smtClean="0">
                          <a:effectLst/>
                          <a:latin typeface="Franklin Gothic Demi" panose="020B0703020102020204" pitchFamily="34" charset="0"/>
                          <a:cs typeface="Arial" panose="020B0604020202020204" pitchFamily="34" charset="0"/>
                        </a:rPr>
                        <a:t>plan</a:t>
                      </a:r>
                      <a:endParaRPr lang="en-US" sz="1100" b="0" i="0" u="none" strike="noStrike" dirty="0" smtClean="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Initial discovery meeting completed</a:t>
                      </a:r>
                      <a:r>
                        <a:rPr lang="en-US" sz="900" b="0" i="0" u="none" strike="noStrike" baseline="0" dirty="0" smtClean="0">
                          <a:solidFill>
                            <a:srgbClr val="000000"/>
                          </a:solidFill>
                          <a:effectLst/>
                          <a:latin typeface="Franklin Gothic Book" panose="020B0503020102020204" pitchFamily="34" charset="0"/>
                          <a:cs typeface="Arial" panose="020B0604020202020204" pitchFamily="34" charset="0"/>
                        </a:rPr>
                        <a:t> 02.15.2000</a:t>
                      </a: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 </a:t>
                      </a:r>
                    </a:p>
                    <a:p>
                      <a:pPr algn="ctr" fontAlgn="ct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Reviewed</a:t>
                      </a:r>
                      <a:r>
                        <a:rPr lang="en-US" sz="900" b="0" i="0" u="none" strike="noStrike" baseline="0" dirty="0" smtClean="0">
                          <a:solidFill>
                            <a:srgbClr val="000000"/>
                          </a:solidFill>
                          <a:effectLst/>
                          <a:latin typeface="Franklin Gothic Book" panose="020B0503020102020204" pitchFamily="34" charset="0"/>
                          <a:cs typeface="Arial" panose="020B0604020202020204" pitchFamily="34" charset="0"/>
                        </a:rPr>
                        <a:t> semi-annually</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dirty="0">
                          <a:effectLst/>
                          <a:latin typeface="Franklin Gothic Demi" panose="020B0703020102020204" pitchFamily="34" charset="0"/>
                          <a:cs typeface="Arial" panose="020B0604020202020204" pitchFamily="34" charset="0"/>
                        </a:rPr>
                        <a:t>Tax </a:t>
                      </a:r>
                      <a:r>
                        <a:rPr lang="en-US" sz="1100" b="0" u="none" strike="noStrike" dirty="0" smtClean="0">
                          <a:effectLst/>
                          <a:latin typeface="Franklin Gothic Demi" panose="020B0703020102020204" pitchFamily="34" charset="0"/>
                          <a:cs typeface="Arial" panose="020B0604020202020204" pitchFamily="34" charset="0"/>
                        </a:rPr>
                        <a:t>mitigation</a:t>
                      </a: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u="none" strike="noStrike" dirty="0">
                          <a:effectLst/>
                          <a:latin typeface="Franklin Gothic Book" panose="020B0503020102020204" pitchFamily="34" charset="0"/>
                          <a:cs typeface="Arial" panose="020B0604020202020204" pitchFamily="34" charset="0"/>
                        </a:rPr>
                        <a:t>Tax mitigation through </a:t>
                      </a:r>
                      <a:endParaRPr lang="en-US" sz="900" u="none" strike="noStrike" dirty="0" smtClean="0">
                        <a:effectLst/>
                        <a:latin typeface="Franklin Gothic Book" panose="020B0503020102020204" pitchFamily="34" charset="0"/>
                        <a:cs typeface="Arial" panose="020B0604020202020204" pitchFamily="34" charset="0"/>
                      </a:endParaRPr>
                    </a:p>
                    <a:p>
                      <a:pPr algn="ctr" fontAlgn="ctr"/>
                      <a:r>
                        <a:rPr lang="en-US" sz="900" u="none" strike="noStrike" dirty="0" smtClean="0">
                          <a:effectLst/>
                          <a:latin typeface="Franklin Gothic Book" panose="020B0503020102020204" pitchFamily="34" charset="0"/>
                          <a:cs typeface="Arial" panose="020B0604020202020204" pitchFamily="34" charset="0"/>
                        </a:rPr>
                        <a:t>hold </a:t>
                      </a:r>
                      <a:r>
                        <a:rPr lang="en-US" sz="900" u="none" strike="noStrike" dirty="0">
                          <a:effectLst/>
                          <a:latin typeface="Franklin Gothic Book" panose="020B0503020102020204" pitchFamily="34" charset="0"/>
                          <a:cs typeface="Arial" panose="020B0604020202020204" pitchFamily="34" charset="0"/>
                        </a:rPr>
                        <a:t>co since April 2006</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dirty="0">
                          <a:effectLst/>
                          <a:latin typeface="Franklin Gothic Demi" panose="020B0703020102020204" pitchFamily="34" charset="0"/>
                          <a:cs typeface="Arial" panose="020B0604020202020204" pitchFamily="34" charset="0"/>
                        </a:rPr>
                        <a:t>Life </a:t>
                      </a:r>
                      <a:r>
                        <a:rPr lang="en-US" sz="1100" b="0" u="none" strike="noStrike" dirty="0" smtClean="0">
                          <a:effectLst/>
                          <a:latin typeface="Franklin Gothic Demi" panose="020B0703020102020204" pitchFamily="34" charset="0"/>
                          <a:cs typeface="Arial" panose="020B0604020202020204" pitchFamily="34" charset="0"/>
                        </a:rPr>
                        <a:t>insurance</a:t>
                      </a: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Whole life policy for </a:t>
                      </a:r>
                    </a:p>
                    <a:p>
                      <a:pPr algn="ctr" fontAlgn="ct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both  - $500k on</a:t>
                      </a:r>
                      <a:r>
                        <a:rPr lang="en-US" sz="900" b="0" i="0" u="none" strike="noStrike" baseline="0" dirty="0" smtClean="0">
                          <a:solidFill>
                            <a:srgbClr val="000000"/>
                          </a:solidFill>
                          <a:effectLst/>
                          <a:latin typeface="Franklin Gothic Book" panose="020B0503020102020204" pitchFamily="34" charset="0"/>
                          <a:cs typeface="Arial" panose="020B0604020202020204" pitchFamily="34" charset="0"/>
                        </a:rPr>
                        <a:t> 03.15.2000</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31349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Franklin Gothic Demi" panose="020B0703020102020204" pitchFamily="34" charset="0"/>
                          <a:cs typeface="Arial" panose="020B0604020202020204" pitchFamily="34" charset="0"/>
                        </a:rPr>
                        <a:t>Mortgage &amp; debt analysis</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On track to</a:t>
                      </a:r>
                      <a:r>
                        <a:rPr lang="en-US" sz="900" b="0" i="0" u="none" strike="noStrike" baseline="0" dirty="0" smtClean="0">
                          <a:solidFill>
                            <a:srgbClr val="000000"/>
                          </a:solidFill>
                          <a:effectLst/>
                          <a:latin typeface="Franklin Gothic Book" panose="020B0503020102020204" pitchFamily="34" charset="0"/>
                          <a:cs typeface="Arial" panose="020B0604020202020204" pitchFamily="34" charset="0"/>
                        </a:rPr>
                        <a:t> have mortgage paid off by 2020</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u="none" strike="noStrike" dirty="0" smtClean="0">
                          <a:effectLst/>
                          <a:latin typeface="Franklin Gothic Demi" panose="020B0703020102020204" pitchFamily="34" charset="0"/>
                          <a:cs typeface="Arial" panose="020B0604020202020204" pitchFamily="34" charset="0"/>
                        </a:rPr>
                        <a:t>Tax return coordination </a:t>
                      </a:r>
                      <a:endParaRPr lang="en-US" sz="1100" b="0" i="0" u="none" strike="noStrike" dirty="0" smtClean="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u="none" strike="noStrike" dirty="0" smtClean="0">
                          <a:effectLst/>
                          <a:latin typeface="Franklin Gothic Book" panose="020B0503020102020204" pitchFamily="34" charset="0"/>
                          <a:cs typeface="Arial" panose="020B0604020202020204" pitchFamily="34" charset="0"/>
                        </a:rPr>
                        <a:t>Joint filing through Accountant, James Jones since - April 2006</a:t>
                      </a:r>
                      <a:endParaRPr lang="en-US" sz="900" b="0" i="0" u="none" strike="noStrike" dirty="0" smtClean="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dirty="0">
                          <a:effectLst/>
                          <a:latin typeface="Franklin Gothic Demi" panose="020B0703020102020204" pitchFamily="34" charset="0"/>
                          <a:cs typeface="Arial" panose="020B0604020202020204" pitchFamily="34" charset="0"/>
                        </a:rPr>
                        <a:t>Critical illness &amp; disability</a:t>
                      </a: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Mortgage</a:t>
                      </a:r>
                      <a:r>
                        <a:rPr lang="en-US" sz="900" b="0" i="0" u="none" strike="noStrike" baseline="0" dirty="0" smtClean="0">
                          <a:solidFill>
                            <a:srgbClr val="000000"/>
                          </a:solidFill>
                          <a:effectLst/>
                          <a:latin typeface="Franklin Gothic Book" panose="020B0503020102020204" pitchFamily="34" charset="0"/>
                          <a:cs typeface="Arial" panose="020B0604020202020204" pitchFamily="34" charset="0"/>
                        </a:rPr>
                        <a:t> protection set up 04.10.2000</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4372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Franklin Gothic Demi" panose="020B0703020102020204" pitchFamily="34" charset="0"/>
                          <a:cs typeface="Arial" panose="020B0604020202020204" pitchFamily="34" charset="0"/>
                        </a:rPr>
                        <a:t>Retirement planning</a:t>
                      </a: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sz="900" u="none" strike="noStrike" dirty="0">
                          <a:effectLst/>
                          <a:latin typeface="Franklin Gothic Book" panose="020B0503020102020204" pitchFamily="34" charset="0"/>
                          <a:cs typeface="Arial" panose="020B0604020202020204" pitchFamily="34" charset="0"/>
                        </a:rPr>
                        <a:t>Retirement </a:t>
                      </a:r>
                      <a:r>
                        <a:rPr lang="en-US" sz="900" u="none" strike="noStrike" dirty="0" smtClean="0">
                          <a:effectLst/>
                          <a:latin typeface="Franklin Gothic Book" panose="020B0503020102020204" pitchFamily="34" charset="0"/>
                          <a:cs typeface="Arial" panose="020B0604020202020204" pitchFamily="34" charset="0"/>
                        </a:rPr>
                        <a:t>plan and </a:t>
                      </a:r>
                    </a:p>
                    <a:p>
                      <a:pPr algn="ctr" fontAlgn="ctr"/>
                      <a:r>
                        <a:rPr lang="en-US" sz="900" u="none" strike="noStrike" dirty="0" smtClean="0">
                          <a:effectLst/>
                          <a:latin typeface="Franklin Gothic Book" panose="020B0503020102020204" pitchFamily="34" charset="0"/>
                          <a:cs typeface="Arial" panose="020B0604020202020204" pitchFamily="34" charset="0"/>
                        </a:rPr>
                        <a:t>cash </a:t>
                      </a:r>
                      <a:r>
                        <a:rPr lang="en-US" sz="900" u="none" strike="noStrike" dirty="0">
                          <a:effectLst/>
                          <a:latin typeface="Franklin Gothic Book" panose="020B0503020102020204" pitchFamily="34" charset="0"/>
                          <a:cs typeface="Arial" panose="020B0604020202020204" pitchFamily="34" charset="0"/>
                        </a:rPr>
                        <a:t>flow forecast </a:t>
                      </a:r>
                      <a:endParaRPr lang="en-US" sz="900" u="none" strike="noStrike" dirty="0" smtClean="0">
                        <a:effectLst/>
                        <a:latin typeface="Franklin Gothic Book" panose="020B0503020102020204" pitchFamily="34" charset="0"/>
                        <a:cs typeface="Arial" panose="020B0604020202020204" pitchFamily="34" charset="0"/>
                      </a:endParaRPr>
                    </a:p>
                    <a:p>
                      <a:pPr algn="ctr" fontAlgn="ctr"/>
                      <a:r>
                        <a:rPr lang="en-US" sz="900" u="none" strike="noStrike" dirty="0" smtClean="0">
                          <a:effectLst/>
                          <a:latin typeface="Franklin Gothic Book" panose="020B0503020102020204" pitchFamily="34" charset="0"/>
                          <a:cs typeface="Arial" panose="020B0604020202020204" pitchFamily="34" charset="0"/>
                        </a:rPr>
                        <a:t>completed </a:t>
                      </a:r>
                      <a:r>
                        <a:rPr lang="en-US" sz="900" u="none" strike="noStrike" dirty="0">
                          <a:effectLst/>
                          <a:latin typeface="Franklin Gothic Book" panose="020B0503020102020204" pitchFamily="34" charset="0"/>
                          <a:cs typeface="Arial" panose="020B0604020202020204" pitchFamily="34" charset="0"/>
                        </a:rPr>
                        <a:t>- </a:t>
                      </a:r>
                      <a:r>
                        <a:rPr lang="en-US" sz="900" u="none" strike="noStrike" dirty="0" smtClean="0">
                          <a:effectLst/>
                          <a:latin typeface="Franklin Gothic Book" panose="020B0503020102020204" pitchFamily="34" charset="0"/>
                          <a:cs typeface="Arial" panose="020B0604020202020204" pitchFamily="34" charset="0"/>
                        </a:rPr>
                        <a:t>07.03.2013</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dirty="0" smtClean="0">
                          <a:effectLst/>
                          <a:latin typeface="Franklin Gothic Demi" panose="020B0703020102020204" pitchFamily="34" charset="0"/>
                          <a:cs typeface="Arial" panose="020B0604020202020204" pitchFamily="34" charset="0"/>
                        </a:rPr>
                        <a:t>Tax optimization </a:t>
                      </a: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Non -registered</a:t>
                      </a:r>
                      <a:r>
                        <a:rPr lang="en-US" sz="900" b="0" i="0" u="none" strike="noStrike" baseline="0" dirty="0" smtClean="0">
                          <a:solidFill>
                            <a:srgbClr val="000000"/>
                          </a:solidFill>
                          <a:effectLst/>
                          <a:latin typeface="Franklin Gothic Book" panose="020B0503020102020204" pitchFamily="34" charset="0"/>
                          <a:cs typeface="Arial" panose="020B0604020202020204" pitchFamily="34" charset="0"/>
                        </a:rPr>
                        <a:t> account using  </a:t>
                      </a: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Corporate class </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dirty="0">
                          <a:effectLst/>
                          <a:latin typeface="Franklin Gothic Demi" panose="020B0703020102020204" pitchFamily="34" charset="0"/>
                          <a:cs typeface="Arial" panose="020B0604020202020204" pitchFamily="34" charset="0"/>
                        </a:rPr>
                        <a:t>Wills and POA</a:t>
                      </a: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u="none" strike="noStrike" dirty="0" smtClean="0">
                          <a:effectLst/>
                          <a:latin typeface="Franklin Gothic Book" panose="020B0503020102020204" pitchFamily="34" charset="0"/>
                          <a:cs typeface="Arial" panose="020B0604020202020204" pitchFamily="34" charset="0"/>
                        </a:rPr>
                        <a:t>Completed</a:t>
                      </a:r>
                      <a:r>
                        <a:rPr lang="en-US" sz="900" u="none" strike="noStrike" baseline="0" dirty="0" smtClean="0">
                          <a:effectLst/>
                          <a:latin typeface="Franklin Gothic Book" panose="020B0503020102020204" pitchFamily="34" charset="0"/>
                          <a:cs typeface="Arial" panose="020B0604020202020204" pitchFamily="34" charset="0"/>
                        </a:rPr>
                        <a:t> </a:t>
                      </a:r>
                      <a:r>
                        <a:rPr lang="en-US" sz="900" u="none" strike="noStrike" dirty="0" smtClean="0">
                          <a:effectLst/>
                          <a:latin typeface="Franklin Gothic Book" panose="020B0503020102020204" pitchFamily="34" charset="0"/>
                          <a:cs typeface="Arial" panose="020B0604020202020204" pitchFamily="34" charset="0"/>
                        </a:rPr>
                        <a:t>by </a:t>
                      </a:r>
                      <a:r>
                        <a:rPr lang="en-US" sz="900" u="none" strike="noStrike" dirty="0">
                          <a:effectLst/>
                          <a:latin typeface="Franklin Gothic Book" panose="020B0503020102020204" pitchFamily="34" charset="0"/>
                          <a:cs typeface="Arial" panose="020B0604020202020204" pitchFamily="34" charset="0"/>
                        </a:rPr>
                        <a:t>Anderson Smith Law firm</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p>
                      <a:pPr algn="ctr" fontAlgn="ctr"/>
                      <a:r>
                        <a:rPr lang="en-US" sz="900" u="none" strike="noStrike" dirty="0" smtClean="0">
                          <a:effectLst/>
                          <a:latin typeface="Franklin Gothic Book" panose="020B0503020102020204" pitchFamily="34" charset="0"/>
                          <a:cs typeface="Arial" panose="020B0604020202020204" pitchFamily="34" charset="0"/>
                        </a:rPr>
                        <a:t>- </a:t>
                      </a:r>
                      <a:r>
                        <a:rPr lang="en-US" sz="900" u="none" strike="noStrike" dirty="0">
                          <a:effectLst/>
                          <a:latin typeface="Franklin Gothic Book" panose="020B0503020102020204" pitchFamily="34" charset="0"/>
                          <a:cs typeface="Arial" panose="020B0604020202020204" pitchFamily="34" charset="0"/>
                        </a:rPr>
                        <a:t>04.06.2009</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383666">
                <a:tc>
                  <a:txBody>
                    <a:bodyPr/>
                    <a:lstStyle/>
                    <a:p>
                      <a:pPr algn="ctr" fontAlgn="ctr"/>
                      <a:r>
                        <a:rPr lang="en-US" sz="1100" b="0" u="none" strike="noStrike" dirty="0" smtClean="0">
                          <a:effectLst/>
                          <a:latin typeface="Franklin Gothic Demi" panose="020B0703020102020204" pitchFamily="34" charset="0"/>
                          <a:cs typeface="Arial" panose="020B0604020202020204" pitchFamily="34" charset="0"/>
                        </a:rPr>
                        <a:t>Cash </a:t>
                      </a:r>
                      <a:r>
                        <a:rPr lang="en-US" sz="1100" b="0" u="none" strike="noStrike" dirty="0">
                          <a:effectLst/>
                          <a:latin typeface="Franklin Gothic Demi" panose="020B0703020102020204" pitchFamily="34" charset="0"/>
                          <a:cs typeface="Arial" panose="020B0604020202020204" pitchFamily="34" charset="0"/>
                        </a:rPr>
                        <a:t>f</a:t>
                      </a:r>
                      <a:r>
                        <a:rPr lang="en-US" sz="1100" b="0" u="none" strike="noStrike" dirty="0" smtClean="0">
                          <a:effectLst/>
                          <a:latin typeface="Franklin Gothic Demi" panose="020B0703020102020204" pitchFamily="34" charset="0"/>
                          <a:cs typeface="Arial" panose="020B0604020202020204" pitchFamily="34" charset="0"/>
                        </a:rPr>
                        <a:t>low projections</a:t>
                      </a: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5156" marR="5156" marT="5156" marB="0"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n-US" sz="1100" b="0" u="none" strike="noStrike" dirty="0">
                          <a:effectLst/>
                          <a:latin typeface="Franklin Gothic Demi" panose="020B0703020102020204" pitchFamily="34" charset="0"/>
                          <a:cs typeface="Arial" panose="020B0604020202020204" pitchFamily="34" charset="0"/>
                        </a:rPr>
                        <a:t>Business </a:t>
                      </a:r>
                      <a:r>
                        <a:rPr lang="en-US" sz="1100" b="0" u="none" strike="noStrike" dirty="0" smtClean="0">
                          <a:effectLst/>
                          <a:latin typeface="Franklin Gothic Demi" panose="020B0703020102020204" pitchFamily="34" charset="0"/>
                          <a:cs typeface="Arial" panose="020B0604020202020204" pitchFamily="34" charset="0"/>
                        </a:rPr>
                        <a:t>tax </a:t>
                      </a:r>
                      <a:r>
                        <a:rPr lang="en-US" sz="1100" b="0" u="none" strike="noStrike" dirty="0">
                          <a:effectLst/>
                          <a:latin typeface="Franklin Gothic Demi" panose="020B0703020102020204" pitchFamily="34" charset="0"/>
                          <a:cs typeface="Arial" panose="020B0604020202020204" pitchFamily="34" charset="0"/>
                        </a:rPr>
                        <a:t>p</a:t>
                      </a:r>
                      <a:r>
                        <a:rPr lang="en-US" sz="1100" b="0" u="none" strike="noStrike" dirty="0" smtClean="0">
                          <a:effectLst/>
                          <a:latin typeface="Franklin Gothic Demi" panose="020B0703020102020204" pitchFamily="34" charset="0"/>
                          <a:cs typeface="Arial" panose="020B0604020202020204" pitchFamily="34" charset="0"/>
                        </a:rPr>
                        <a:t>lanning</a:t>
                      </a: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u="none" strike="noStrike" dirty="0">
                          <a:effectLst/>
                          <a:latin typeface="Franklin Gothic Book" panose="020B0503020102020204" pitchFamily="34" charset="0"/>
                          <a:cs typeface="Arial" panose="020B0604020202020204" pitchFamily="34" charset="0"/>
                        </a:rPr>
                        <a:t>Tax filing through </a:t>
                      </a:r>
                      <a:r>
                        <a:rPr lang="en-US" sz="900" u="none" strike="noStrike" dirty="0" smtClean="0">
                          <a:effectLst/>
                          <a:latin typeface="Franklin Gothic Book" panose="020B0503020102020204" pitchFamily="34" charset="0"/>
                          <a:cs typeface="Arial" panose="020B0604020202020204" pitchFamily="34" charset="0"/>
                        </a:rPr>
                        <a:t>Accountant</a:t>
                      </a:r>
                      <a:r>
                        <a:rPr lang="en-US" sz="900" u="none" strike="noStrike" dirty="0">
                          <a:effectLst/>
                          <a:latin typeface="Franklin Gothic Book" panose="020B0503020102020204" pitchFamily="34" charset="0"/>
                          <a:cs typeface="Arial" panose="020B0604020202020204" pitchFamily="34" charset="0"/>
                        </a:rPr>
                        <a:t>, James Jones </a:t>
                      </a:r>
                      <a:r>
                        <a:rPr lang="en-US" sz="900" u="none" strike="noStrike" dirty="0" smtClean="0">
                          <a:effectLst/>
                          <a:latin typeface="Franklin Gothic Book" panose="020B0503020102020204" pitchFamily="34" charset="0"/>
                          <a:cs typeface="Arial" panose="020B0604020202020204" pitchFamily="34" charset="0"/>
                        </a:rPr>
                        <a:t>since </a:t>
                      </a:r>
                      <a:r>
                        <a:rPr lang="en-US" sz="900" u="none" strike="noStrike" dirty="0">
                          <a:effectLst/>
                          <a:latin typeface="Franklin Gothic Book" panose="020B0503020102020204" pitchFamily="34" charset="0"/>
                          <a:cs typeface="Arial" panose="020B0604020202020204" pitchFamily="34" charset="0"/>
                        </a:rPr>
                        <a:t>- April 2006</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u="none" strike="noStrike" dirty="0">
                          <a:effectLst/>
                          <a:latin typeface="Franklin Gothic Demi" panose="020B0703020102020204" pitchFamily="34" charset="0"/>
                          <a:cs typeface="Arial" panose="020B0604020202020204" pitchFamily="34" charset="0"/>
                        </a:rPr>
                        <a:t>Business succession planning</a:t>
                      </a: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u="none" strike="noStrike" dirty="0">
                          <a:effectLst/>
                          <a:latin typeface="Franklin Gothic Book" panose="020B0503020102020204" pitchFamily="34" charset="0"/>
                          <a:cs typeface="Arial" panose="020B0604020202020204" pitchFamily="34" charset="0"/>
                        </a:rPr>
                        <a:t>Completed - </a:t>
                      </a:r>
                      <a:r>
                        <a:rPr lang="en-US" sz="900" u="none" strike="noStrike" dirty="0" smtClean="0">
                          <a:effectLst/>
                          <a:latin typeface="Franklin Gothic Book" panose="020B0503020102020204" pitchFamily="34" charset="0"/>
                          <a:cs typeface="Arial" panose="020B0604020202020204" pitchFamily="34" charset="0"/>
                        </a:rPr>
                        <a:t>09.15.2010</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493368">
                <a:tc>
                  <a:txBody>
                    <a:bodyPr/>
                    <a:lstStyle/>
                    <a:p>
                      <a:pPr algn="ctr" fontAlgn="ctr"/>
                      <a:r>
                        <a:rPr lang="en-US" sz="1100" b="0" i="0" u="none" strike="noStrike" dirty="0" smtClean="0">
                          <a:solidFill>
                            <a:srgbClr val="000000"/>
                          </a:solidFill>
                          <a:effectLst/>
                          <a:latin typeface="Franklin Gothic Demi" panose="020B0703020102020204" pitchFamily="34" charset="0"/>
                          <a:cs typeface="Arial" panose="020B0604020202020204" pitchFamily="34" charset="0"/>
                        </a:rPr>
                        <a:t>Service and communication</a:t>
                      </a: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Service agreement created 02.17.2012</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000000"/>
                          </a:solidFill>
                          <a:effectLst/>
                          <a:latin typeface="Franklin Gothic Demi" panose="020B0703020102020204" pitchFamily="34" charset="0"/>
                          <a:cs typeface="Arial" panose="020B0604020202020204" pitchFamily="34" charset="0"/>
                        </a:rPr>
                        <a:t>Risk protection</a:t>
                      </a:r>
                      <a:endParaRPr lang="en-US" sz="1100" b="0" i="0" u="none" strike="noStrike" dirty="0">
                        <a:solidFill>
                          <a:srgbClr val="000000"/>
                        </a:solidFill>
                        <a:effectLst/>
                        <a:latin typeface="Franklin Gothic Demi" panose="020B07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Portfolio analysis</a:t>
                      </a:r>
                      <a:r>
                        <a:rPr lang="en-US" sz="900" b="0" i="0" u="none" strike="noStrike" baseline="0" dirty="0" smtClean="0">
                          <a:solidFill>
                            <a:srgbClr val="000000"/>
                          </a:solidFill>
                          <a:effectLst/>
                          <a:latin typeface="Franklin Gothic Book" panose="020B0503020102020204" pitchFamily="34" charset="0"/>
                          <a:cs typeface="Arial" panose="020B0604020202020204" pitchFamily="34" charset="0"/>
                        </a:rPr>
                        <a:t> and automatic rebalancing in place </a:t>
                      </a:r>
                      <a:r>
                        <a:rPr lang="en-US" sz="900" b="0" i="0" u="none" strike="noStrike" dirty="0" smtClean="0">
                          <a:solidFill>
                            <a:srgbClr val="000000"/>
                          </a:solidFill>
                          <a:effectLst/>
                          <a:latin typeface="Franklin Gothic Book" panose="020B0503020102020204" pitchFamily="34" charset="0"/>
                          <a:cs typeface="Arial" panose="020B0604020202020204" pitchFamily="34" charset="0"/>
                        </a:rPr>
                        <a:t> to minimize risk</a:t>
                      </a:r>
                      <a:endParaRPr lang="en-US" sz="900" b="0" i="0" u="none" strike="noStrike" dirty="0">
                        <a:solidFill>
                          <a:srgbClr val="000000"/>
                        </a:solidFill>
                        <a:effectLst/>
                        <a:latin typeface="Franklin Gothic Book" panose="020B0503020102020204" pitchFamily="34" charset="0"/>
                        <a:cs typeface="Arial" panose="020B0604020202020204" pitchFamily="34" charset="0"/>
                      </a:endParaRPr>
                    </a:p>
                  </a:txBody>
                  <a:tcPr marL="5156" marR="5156" marT="5156" marB="0" anchor="ctr">
                    <a:lnL w="3175" cap="flat" cmpd="sng" algn="ctr">
                      <a:solidFill>
                        <a:srgbClr val="C0C0C0"/>
                      </a:solidFill>
                      <a:prstDash val="solid"/>
                      <a:round/>
                      <a:headEnd type="none" w="med" len="med"/>
                      <a:tailEnd type="none" w="med" len="med"/>
                    </a:lnL>
                    <a:lnR w="3175" cap="flat" cmpd="sng" algn="ctr">
                      <a:solidFill>
                        <a:srgbClr val="C0C0C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2" name="Rounded Rectangle 41"/>
          <p:cNvSpPr/>
          <p:nvPr/>
        </p:nvSpPr>
        <p:spPr>
          <a:xfrm>
            <a:off x="3886200" y="1452479"/>
            <a:ext cx="2253457" cy="533400"/>
          </a:xfrm>
          <a:prstGeom prst="roundRect">
            <a:avLst>
              <a:gd name="adj" fmla="val 0"/>
            </a:avLst>
          </a:prstGeom>
          <a:solidFill>
            <a:srgbClr val="B1D2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700" dirty="0">
                <a:solidFill>
                  <a:prstClr val="black"/>
                </a:solidFill>
                <a:latin typeface="Franklin Gothic Demi" panose="020B0703020102020204" pitchFamily="34" charset="0"/>
              </a:rPr>
              <a:t>Top Priorities </a:t>
            </a:r>
          </a:p>
        </p:txBody>
      </p:sp>
      <p:graphicFrame>
        <p:nvGraphicFramePr>
          <p:cNvPr id="61" name="Table 60"/>
          <p:cNvGraphicFramePr>
            <a:graphicFrameLocks noGrp="1"/>
          </p:cNvGraphicFramePr>
          <p:nvPr>
            <p:extLst>
              <p:ext uri="{D42A27DB-BD31-4B8C-83A1-F6EECF244321}">
                <p14:modId xmlns:p14="http://schemas.microsoft.com/office/powerpoint/2010/main" val="2021126297"/>
              </p:ext>
            </p:extLst>
          </p:nvPr>
        </p:nvGraphicFramePr>
        <p:xfrm>
          <a:off x="3886200" y="2026920"/>
          <a:ext cx="2253457" cy="1097280"/>
        </p:xfrm>
        <a:graphic>
          <a:graphicData uri="http://schemas.openxmlformats.org/drawingml/2006/table">
            <a:tbl>
              <a:tblPr firstRow="1" bandRow="1">
                <a:tableStyleId>{5C22544A-7EE6-4342-B048-85BDC9FD1C3A}</a:tableStyleId>
              </a:tblPr>
              <a:tblGrid>
                <a:gridCol w="2253457"/>
              </a:tblGrid>
              <a:tr h="274320">
                <a:tc>
                  <a:txBody>
                    <a:bodyPr/>
                    <a:lstStyle/>
                    <a:p>
                      <a:r>
                        <a:rPr lang="en-US" sz="1200" b="0" dirty="0" smtClean="0">
                          <a:solidFill>
                            <a:schemeClr val="tx1"/>
                          </a:solidFill>
                          <a:latin typeface="Franklin Gothic Book" panose="020B0503020102020204" pitchFamily="34" charset="0"/>
                        </a:rPr>
                        <a:t>Retire debt free by 65</a:t>
                      </a:r>
                      <a:endParaRPr lang="en-US" sz="12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200" dirty="0" smtClean="0">
                          <a:latin typeface="Franklin Gothic Book" panose="020B0503020102020204" pitchFamily="34" charset="0"/>
                        </a:rPr>
                        <a:t>Maximize</a:t>
                      </a:r>
                      <a:r>
                        <a:rPr lang="en-US" sz="1200" baseline="0" dirty="0" smtClean="0">
                          <a:latin typeface="Franklin Gothic Book" panose="020B0503020102020204" pitchFamily="34" charset="0"/>
                        </a:rPr>
                        <a:t> RESP contributions</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200" dirty="0" smtClean="0">
                          <a:latin typeface="Franklin Gothic Book" panose="020B0503020102020204" pitchFamily="34" charset="0"/>
                        </a:rPr>
                        <a:t>Set</a:t>
                      </a:r>
                      <a:r>
                        <a:rPr lang="en-US" sz="1200" baseline="0" dirty="0" smtClean="0">
                          <a:latin typeface="Franklin Gothic Book" panose="020B0503020102020204" pitchFamily="34" charset="0"/>
                        </a:rPr>
                        <a:t> up emergency fund</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r>
                        <a:rPr lang="en-US" sz="1200" dirty="0" smtClean="0">
                          <a:latin typeface="Franklin Gothic Book" panose="020B0503020102020204" pitchFamily="34" charset="0"/>
                        </a:rPr>
                        <a:t>Next phase of financial plan</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2" name="Rounded Rectangle 61"/>
          <p:cNvSpPr/>
          <p:nvPr/>
        </p:nvSpPr>
        <p:spPr>
          <a:xfrm>
            <a:off x="6461050" y="1452480"/>
            <a:ext cx="2253457" cy="533400"/>
          </a:xfrm>
          <a:prstGeom prst="roundRect">
            <a:avLst>
              <a:gd name="adj" fmla="val 0"/>
            </a:avLst>
          </a:prstGeom>
          <a:solidFill>
            <a:srgbClr val="B1D2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700" dirty="0">
                <a:solidFill>
                  <a:prstClr val="black"/>
                </a:solidFill>
                <a:latin typeface="Franklin Gothic Demi" panose="020B0703020102020204" pitchFamily="34" charset="0"/>
              </a:rPr>
              <a:t>Challenges</a:t>
            </a:r>
          </a:p>
        </p:txBody>
      </p:sp>
      <p:graphicFrame>
        <p:nvGraphicFramePr>
          <p:cNvPr id="64" name="Table 63"/>
          <p:cNvGraphicFramePr>
            <a:graphicFrameLocks noGrp="1"/>
          </p:cNvGraphicFramePr>
          <p:nvPr>
            <p:extLst>
              <p:ext uri="{D42A27DB-BD31-4B8C-83A1-F6EECF244321}">
                <p14:modId xmlns:p14="http://schemas.microsoft.com/office/powerpoint/2010/main" val="1510045212"/>
              </p:ext>
            </p:extLst>
          </p:nvPr>
        </p:nvGraphicFramePr>
        <p:xfrm>
          <a:off x="6461049" y="2010931"/>
          <a:ext cx="2253457" cy="1097280"/>
        </p:xfrm>
        <a:graphic>
          <a:graphicData uri="http://schemas.openxmlformats.org/drawingml/2006/table">
            <a:tbl>
              <a:tblPr firstRow="1" bandRow="1">
                <a:tableStyleId>{5C22544A-7EE6-4342-B048-85BDC9FD1C3A}</a:tableStyleId>
              </a:tblPr>
              <a:tblGrid>
                <a:gridCol w="2253457"/>
              </a:tblGrid>
              <a:tr h="274320">
                <a:tc>
                  <a:txBody>
                    <a:bodyPr/>
                    <a:lstStyle/>
                    <a:p>
                      <a:r>
                        <a:rPr lang="en-US" sz="1200" b="0" dirty="0" smtClean="0">
                          <a:solidFill>
                            <a:schemeClr val="tx1"/>
                          </a:solidFill>
                          <a:latin typeface="Franklin Gothic Book" panose="020B0503020102020204" pitchFamily="34" charset="0"/>
                        </a:rPr>
                        <a:t>Aging</a:t>
                      </a:r>
                      <a:r>
                        <a:rPr lang="en-US" sz="1200" b="0" baseline="0" dirty="0" smtClean="0">
                          <a:solidFill>
                            <a:schemeClr val="tx1"/>
                          </a:solidFill>
                          <a:latin typeface="Franklin Gothic Book" panose="020B0503020102020204" pitchFamily="34" charset="0"/>
                        </a:rPr>
                        <a:t> parents require elder-</a:t>
                      </a:r>
                      <a:endParaRPr lang="en-US" sz="1200" b="0" dirty="0">
                        <a:solidFill>
                          <a:schemeClr val="tx1"/>
                        </a:solidFill>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08280">
                <a:tc>
                  <a:txBody>
                    <a:bodyPr/>
                    <a:lstStyle/>
                    <a:p>
                      <a:r>
                        <a:rPr lang="en-US" sz="1200" dirty="0" smtClean="0">
                          <a:latin typeface="Franklin Gothic Book" panose="020B0503020102020204" pitchFamily="34" charset="0"/>
                        </a:rPr>
                        <a:t>care housing</a:t>
                      </a:r>
                      <a:endParaRPr lang="en-US" sz="1200" dirty="0">
                        <a:latin typeface="Franklin Gothic Book" panose="020B05030201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Franklin Gothic Book" panose="020B0503020102020204" pitchFamily="34" charset="0"/>
                        </a:rPr>
                        <a:t>Francesca looking at colleges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Franklin Gothic Book" panose="020B0503020102020204" pitchFamily="34" charset="0"/>
                        </a:rPr>
                        <a:t>in </a:t>
                      </a:r>
                      <a:r>
                        <a:rPr lang="en-US" sz="1200" dirty="0" smtClean="0">
                          <a:latin typeface="Franklin Gothic Book" panose="020B0503020102020204" pitchFamily="34" charset="0"/>
                        </a:rPr>
                        <a:t>US – increased costs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Text Placeholder 3"/>
          <p:cNvSpPr txBox="1">
            <a:spLocks/>
          </p:cNvSpPr>
          <p:nvPr/>
        </p:nvSpPr>
        <p:spPr>
          <a:xfrm>
            <a:off x="18846" y="-55420"/>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smtClean="0">
                <a:solidFill>
                  <a:srgbClr val="001B54"/>
                </a:solidFill>
                <a:latin typeface="Franklin Gothic Demi" panose="020B0703020102020204" pitchFamily="34" charset="0"/>
                <a:sym typeface="Helvetica Light" charset="0"/>
              </a:rPr>
              <a:t>Your Progress Report</a:t>
            </a:r>
            <a:endParaRPr lang="en-US" sz="3200" dirty="0">
              <a:solidFill>
                <a:srgbClr val="001B54"/>
              </a:solidFill>
              <a:latin typeface="Franklin Gothic Demi" panose="020B0703020102020204" pitchFamily="34" charset="0"/>
              <a:sym typeface="Helvetica Light" charset="0"/>
            </a:endParaRPr>
          </a:p>
        </p:txBody>
      </p:sp>
    </p:spTree>
    <p:extLst>
      <p:ext uri="{BB962C8B-B14F-4D97-AF65-F5344CB8AC3E}">
        <p14:creationId xmlns:p14="http://schemas.microsoft.com/office/powerpoint/2010/main" val="1728779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a:solidFill>
            <a:schemeClr val="bg1"/>
          </a:solidFill>
        </p:spPr>
        <p:txBody>
          <a:bodyPr wrap="square" rtlCol="0">
            <a:spAutoFit/>
          </a:bodyPr>
          <a:lstStyle/>
          <a:p>
            <a:pPr algn="ctr" fontAlgn="base">
              <a:spcBef>
                <a:spcPct val="0"/>
              </a:spcBef>
              <a:spcAft>
                <a:spcPct val="0"/>
              </a:spcAft>
            </a:pPr>
            <a:endParaRPr lang="en-US" sz="32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942716678"/>
              </p:ext>
            </p:extLst>
          </p:nvPr>
        </p:nvGraphicFramePr>
        <p:xfrm>
          <a:off x="495300" y="4644957"/>
          <a:ext cx="8153399" cy="715297"/>
        </p:xfrm>
        <a:graphic>
          <a:graphicData uri="http://schemas.openxmlformats.org/drawingml/2006/table">
            <a:tbl>
              <a:tblPr firstRow="1" bandRow="1">
                <a:tableStyleId>{5C22544A-7EE6-4342-B048-85BDC9FD1C3A}</a:tableStyleId>
              </a:tblPr>
              <a:tblGrid>
                <a:gridCol w="8153399"/>
              </a:tblGrid>
              <a:tr h="345048">
                <a:tc>
                  <a:txBody>
                    <a:bodyPr/>
                    <a:lstStyle/>
                    <a:p>
                      <a:pPr algn="ctr"/>
                      <a:r>
                        <a:rPr lang="en-US" sz="2200" b="0" dirty="0" smtClean="0">
                          <a:solidFill>
                            <a:schemeClr val="tx1"/>
                          </a:solidFill>
                          <a:latin typeface="Franklin Gothic Book" panose="020B0503020102020204" pitchFamily="34" charset="0"/>
                        </a:rPr>
                        <a:t>Dealer and Advisor</a:t>
                      </a:r>
                      <a:r>
                        <a:rPr lang="en-US" sz="2200" b="0" baseline="0" dirty="0" smtClean="0">
                          <a:solidFill>
                            <a:schemeClr val="tx1"/>
                          </a:solidFill>
                          <a:latin typeface="Franklin Gothic Book" panose="020B0503020102020204" pitchFamily="34" charset="0"/>
                        </a:rPr>
                        <a:t> </a:t>
                      </a:r>
                      <a:r>
                        <a:rPr lang="en-US" sz="2200" b="0" dirty="0" smtClean="0">
                          <a:solidFill>
                            <a:schemeClr val="tx1"/>
                          </a:solidFill>
                          <a:latin typeface="Franklin Gothic Book" panose="020B0503020102020204" pitchFamily="34" charset="0"/>
                        </a:rPr>
                        <a:t>Fees</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B1D2DB"/>
                    </a:solidFill>
                  </a:tcPr>
                </a:tc>
              </a:tr>
              <a:tr h="288577">
                <a:tc>
                  <a:txBody>
                    <a:bodyPr/>
                    <a:lstStyle/>
                    <a:p>
                      <a:pPr algn="ctr"/>
                      <a:r>
                        <a:rPr lang="en-US" sz="1100" dirty="0" smtClean="0">
                          <a:solidFill>
                            <a:schemeClr val="tx1"/>
                          </a:solidFill>
                          <a:latin typeface="Franklin Gothic Book" panose="020B0503020102020204" pitchFamily="34" charset="0"/>
                        </a:rPr>
                        <a:t> 1.00%</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362176436"/>
              </p:ext>
            </p:extLst>
          </p:nvPr>
        </p:nvGraphicFramePr>
        <p:xfrm>
          <a:off x="451585" y="1863529"/>
          <a:ext cx="8153399" cy="2316396"/>
        </p:xfrm>
        <a:graphic>
          <a:graphicData uri="http://schemas.openxmlformats.org/drawingml/2006/table">
            <a:tbl>
              <a:tblPr firstRow="1" bandRow="1">
                <a:tableStyleId>{5C22544A-7EE6-4342-B048-85BDC9FD1C3A}</a:tableStyleId>
              </a:tblPr>
              <a:tblGrid>
                <a:gridCol w="2076810"/>
                <a:gridCol w="1153783"/>
                <a:gridCol w="999945"/>
                <a:gridCol w="999945"/>
                <a:gridCol w="1076864"/>
                <a:gridCol w="999945"/>
                <a:gridCol w="846107"/>
              </a:tblGrid>
              <a:tr h="304800">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0" dirty="0" smtClean="0">
                          <a:solidFill>
                            <a:schemeClr val="tx1"/>
                          </a:solidFill>
                          <a:latin typeface="Franklin Gothic Book" panose="020B0503020102020204" pitchFamily="34" charset="0"/>
                          <a:cs typeface="Arial" panose="020B0604020202020204" pitchFamily="34" charset="0"/>
                        </a:rPr>
                        <a:t>Management Fees </a:t>
                      </a:r>
                      <a:endParaRPr lang="en-US" sz="2200" b="0" dirty="0" smtClean="0">
                        <a:solidFill>
                          <a:schemeClr val="tx1"/>
                        </a:solidFill>
                        <a:latin typeface="Franklin Gothic Book" panose="020B05030201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hMerge="1">
                  <a:txBody>
                    <a:bodyPr/>
                    <a:lstStyle/>
                    <a:p>
                      <a:endParaRPr lang="en-US"/>
                    </a:p>
                  </a:txBody>
                  <a:tcPr/>
                </a:tc>
                <a:tc hMerge="1">
                  <a:txBody>
                    <a:bodyPr/>
                    <a:lstStyle/>
                    <a:p>
                      <a:pPr algn="ctr"/>
                      <a:endParaRPr lang="en-US" sz="1200" b="0" dirty="0">
                        <a:solidFill>
                          <a:schemeClr val="tx1"/>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198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5757">
                <a:tc gridSpan="7">
                  <a:txBody>
                    <a:bodyPr/>
                    <a:lstStyle/>
                    <a:p>
                      <a:pPr algn="ctr"/>
                      <a:r>
                        <a:rPr lang="en-US" sz="1000" b="0" dirty="0" smtClean="0">
                          <a:solidFill>
                            <a:schemeClr val="tx1"/>
                          </a:solidFill>
                          <a:latin typeface="Franklin Gothic Book" panose="020B0503020102020204" pitchFamily="34" charset="0"/>
                        </a:rPr>
                        <a:t>Tiered management fee (net of reductions)</a:t>
                      </a:r>
                      <a:endParaRPr lang="en-US" sz="1000" b="0" dirty="0">
                        <a:solidFill>
                          <a:schemeClr val="tx1"/>
                        </a:solidFill>
                        <a:latin typeface="Franklin Gothic Book" panose="020B05030201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000" b="0" dirty="0">
                        <a:solidFill>
                          <a:schemeClr val="tx1"/>
                        </a:solidFill>
                        <a:latin typeface="Franklin Gothic Book" panose="020B0503020102020204" pitchFamily="34" charset="0"/>
                      </a:endParaRPr>
                    </a:p>
                  </a:txBody>
                  <a:tcP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095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Franklin Gothic Demi" panose="020B0703020102020204" pitchFamily="34" charset="0"/>
                        </a:rPr>
                        <a:t>Mandate Classification</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Franklin Gothic Demi" panose="020B0703020102020204" pitchFamily="34" charset="0"/>
                        </a:rPr>
                        <a:t>Management</a:t>
                      </a:r>
                      <a:r>
                        <a:rPr lang="en-US" sz="1100" b="0" baseline="0" dirty="0" smtClean="0">
                          <a:solidFill>
                            <a:schemeClr val="tx1"/>
                          </a:solidFill>
                          <a:latin typeface="Franklin Gothic Demi" panose="020B0703020102020204" pitchFamily="34" charset="0"/>
                        </a:rPr>
                        <a:t> Fee</a:t>
                      </a:r>
                      <a:r>
                        <a:rPr lang="en-US" sz="1100" b="0" dirty="0" smtClean="0">
                          <a:solidFill>
                            <a:schemeClr val="tx1"/>
                          </a:solidFill>
                          <a:latin typeface="Franklin Gothic Demi" panose="020B0703020102020204" pitchFamily="34" charset="0"/>
                        </a:rPr>
                        <a:t>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Franklin Gothic Demi" panose="020B0703020102020204" pitchFamily="34" charset="0"/>
                        </a:rPr>
                        <a:t>$250,000 to $500,000 inclusive</a:t>
                      </a:r>
                      <a:endParaRPr lang="en-US" sz="1100" b="0" dirty="0">
                        <a:solidFill>
                          <a:schemeClr val="tx1"/>
                        </a:solidFill>
                        <a:latin typeface="Franklin Gothic Demi" panose="020B07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algn="ctr"/>
                      <a:r>
                        <a:rPr lang="en-US" sz="1100" b="0" dirty="0" smtClean="0">
                          <a:solidFill>
                            <a:schemeClr val="tx1"/>
                          </a:solidFill>
                          <a:latin typeface="Franklin Gothic Demi" panose="020B0703020102020204" pitchFamily="34" charset="0"/>
                        </a:rPr>
                        <a:t>$500,00</a:t>
                      </a:r>
                      <a:r>
                        <a:rPr lang="en-US" sz="1100" b="0" baseline="0" dirty="0" smtClean="0">
                          <a:solidFill>
                            <a:schemeClr val="tx1"/>
                          </a:solidFill>
                          <a:latin typeface="Franklin Gothic Demi" panose="020B0703020102020204" pitchFamily="34" charset="0"/>
                        </a:rPr>
                        <a:t>0 to $1 million inclusive</a:t>
                      </a:r>
                      <a:endParaRPr lang="en-US" sz="1100" b="0" dirty="0">
                        <a:solidFill>
                          <a:schemeClr val="tx1"/>
                        </a:solidFill>
                        <a:latin typeface="Franklin Gothic Demi" panose="020B07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algn="ctr"/>
                      <a:r>
                        <a:rPr lang="en-US" sz="1100" b="0" dirty="0" smtClean="0">
                          <a:solidFill>
                            <a:schemeClr val="tx1"/>
                          </a:solidFill>
                          <a:latin typeface="Franklin Gothic Demi" panose="020B0703020102020204" pitchFamily="34" charset="0"/>
                        </a:rPr>
                        <a:t>$1</a:t>
                      </a:r>
                      <a:r>
                        <a:rPr lang="en-US" sz="1100" b="0" baseline="0" dirty="0" smtClean="0">
                          <a:solidFill>
                            <a:schemeClr val="tx1"/>
                          </a:solidFill>
                          <a:latin typeface="Franklin Gothic Demi" panose="020B0703020102020204" pitchFamily="34" charset="0"/>
                        </a:rPr>
                        <a:t> million to $3 million inclusive</a:t>
                      </a:r>
                      <a:endParaRPr lang="en-US" sz="1100" b="0" dirty="0">
                        <a:solidFill>
                          <a:schemeClr val="tx1"/>
                        </a:solidFill>
                        <a:latin typeface="Franklin Gothic Demi" panose="020B07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algn="ctr"/>
                      <a:r>
                        <a:rPr lang="en-US" sz="1100" b="0" dirty="0" smtClean="0">
                          <a:solidFill>
                            <a:schemeClr val="tx1"/>
                          </a:solidFill>
                          <a:latin typeface="Franklin Gothic Demi" panose="020B0703020102020204" pitchFamily="34" charset="0"/>
                        </a:rPr>
                        <a:t>$3 million</a:t>
                      </a:r>
                      <a:r>
                        <a:rPr lang="en-US" sz="1100" b="0" baseline="0" dirty="0" smtClean="0">
                          <a:solidFill>
                            <a:schemeClr val="tx1"/>
                          </a:solidFill>
                          <a:latin typeface="Franklin Gothic Demi" panose="020B0703020102020204" pitchFamily="34" charset="0"/>
                        </a:rPr>
                        <a:t> to $5 million inclusive</a:t>
                      </a:r>
                      <a:endParaRPr lang="en-US" sz="1100" b="0" dirty="0">
                        <a:solidFill>
                          <a:schemeClr val="tx1"/>
                        </a:solidFill>
                        <a:latin typeface="Franklin Gothic Demi" panose="020B07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c>
                  <a:txBody>
                    <a:bodyPr/>
                    <a:lstStyle/>
                    <a:p>
                      <a:pPr algn="ctr"/>
                      <a:r>
                        <a:rPr lang="en-US" sz="1100" b="0" dirty="0" smtClean="0">
                          <a:solidFill>
                            <a:schemeClr val="tx1"/>
                          </a:solidFill>
                          <a:latin typeface="Franklin Gothic Demi" panose="020B0703020102020204" pitchFamily="34" charset="0"/>
                        </a:rPr>
                        <a:t>Amounts</a:t>
                      </a:r>
                      <a:r>
                        <a:rPr lang="en-US" sz="1100" b="0" baseline="0" dirty="0" smtClean="0">
                          <a:solidFill>
                            <a:schemeClr val="tx1"/>
                          </a:solidFill>
                          <a:latin typeface="Franklin Gothic Demi" panose="020B0703020102020204" pitchFamily="34" charset="0"/>
                        </a:rPr>
                        <a:t> over </a:t>
                      </a:r>
                      <a:br>
                        <a:rPr lang="en-US" sz="1100" b="0" baseline="0" dirty="0" smtClean="0">
                          <a:solidFill>
                            <a:schemeClr val="tx1"/>
                          </a:solidFill>
                          <a:latin typeface="Franklin Gothic Demi" panose="020B0703020102020204" pitchFamily="34" charset="0"/>
                        </a:rPr>
                      </a:br>
                      <a:r>
                        <a:rPr lang="en-US" sz="1100" b="0" baseline="0" dirty="0" smtClean="0">
                          <a:solidFill>
                            <a:schemeClr val="tx1"/>
                          </a:solidFill>
                          <a:latin typeface="Franklin Gothic Demi" panose="020B0703020102020204" pitchFamily="34" charset="0"/>
                        </a:rPr>
                        <a:t>$5 million</a:t>
                      </a:r>
                      <a:endParaRPr lang="en-US" sz="1100" b="0" dirty="0">
                        <a:solidFill>
                          <a:schemeClr val="tx1"/>
                        </a:solidFill>
                        <a:latin typeface="Franklin Gothic Demi" panose="020B0703020102020204" pitchFamily="34" charset="0"/>
                      </a:endParaRPr>
                    </a:p>
                  </a:txBody>
                  <a:tcPr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1D2DB"/>
                    </a:solidFill>
                  </a:tcPr>
                </a:tc>
              </a:tr>
              <a:tr h="2504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Money Market</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0.55%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0.500%</a:t>
                      </a:r>
                      <a:endParaRPr lang="en-US" sz="1100" dirty="0">
                        <a:solidFill>
                          <a:schemeClr val="tx1"/>
                        </a:solidFill>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en-US" sz="1100" dirty="0" smtClean="0">
                          <a:latin typeface="Franklin Gothic Book" panose="020B0503020102020204" pitchFamily="34" charset="0"/>
                        </a:rPr>
                        <a:t>0.425%</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en-US" sz="1100" dirty="0" smtClean="0">
                          <a:latin typeface="Franklin Gothic Book" panose="020B0503020102020204" pitchFamily="34" charset="0"/>
                        </a:rPr>
                        <a:t>0.350%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en-US" sz="1100" dirty="0" smtClean="0">
                          <a:latin typeface="Franklin Gothic Book" panose="020B0503020102020204" pitchFamily="34" charset="0"/>
                        </a:rPr>
                        <a:t>0.325%</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en-US" sz="1100" dirty="0" smtClean="0">
                          <a:latin typeface="Franklin Gothic Book" panose="020B0503020102020204" pitchFamily="34" charset="0"/>
                        </a:rPr>
                        <a:t>0.300%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r>
              <a:tr h="2504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Income*</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0.55%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0.525%</a:t>
                      </a:r>
                      <a:endParaRPr lang="en-US" sz="1100" dirty="0">
                        <a:solidFill>
                          <a:schemeClr val="tx1"/>
                        </a:solidFill>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en-US" sz="1100" dirty="0" smtClean="0">
                          <a:latin typeface="Franklin Gothic Book" panose="020B0503020102020204" pitchFamily="34" charset="0"/>
                        </a:rPr>
                        <a:t>0.450%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en-US" sz="1100" dirty="0" smtClean="0">
                          <a:latin typeface="Franklin Gothic Book" panose="020B0503020102020204" pitchFamily="34" charset="0"/>
                        </a:rPr>
                        <a:t>0.400%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en-US" sz="1100" dirty="0" smtClean="0">
                          <a:latin typeface="Franklin Gothic Book" panose="020B0503020102020204" pitchFamily="34" charset="0"/>
                        </a:rPr>
                        <a:t>0.350%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en-US" sz="1100" dirty="0" smtClean="0">
                          <a:latin typeface="Franklin Gothic Book" panose="020B0503020102020204" pitchFamily="34" charset="0"/>
                        </a:rPr>
                        <a:t>0.300%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r>
              <a:tr h="2504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Diversified Income/Balanced</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0.85%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0.750%</a:t>
                      </a:r>
                      <a:endParaRPr lang="en-US" sz="1100" dirty="0">
                        <a:solidFill>
                          <a:schemeClr val="tx1"/>
                        </a:solidFill>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en-US" sz="1100" dirty="0" smtClean="0">
                          <a:latin typeface="Franklin Gothic Book" panose="020B0503020102020204" pitchFamily="34" charset="0"/>
                        </a:rPr>
                        <a:t>0.600%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en-US" sz="1100" dirty="0" smtClean="0">
                          <a:latin typeface="Franklin Gothic Book" panose="020B0503020102020204" pitchFamily="34" charset="0"/>
                        </a:rPr>
                        <a:t>0.550%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en-US" sz="1100" dirty="0" smtClean="0">
                          <a:latin typeface="Franklin Gothic Book" panose="020B0503020102020204" pitchFamily="34" charset="0"/>
                        </a:rPr>
                        <a:t>0.500%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c>
                  <a:txBody>
                    <a:bodyPr/>
                    <a:lstStyle/>
                    <a:p>
                      <a:pPr algn="ctr"/>
                      <a:r>
                        <a:rPr lang="en-US" sz="1100" dirty="0" smtClean="0">
                          <a:latin typeface="Franklin Gothic Book" panose="020B0503020102020204" pitchFamily="34" charset="0"/>
                        </a:rPr>
                        <a:t>0.400%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45098"/>
                      </a:srgbClr>
                    </a:solidFill>
                  </a:tcPr>
                </a:tc>
              </a:tr>
              <a:tr h="2504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Equity</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0.95%</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Franklin Gothic Book" panose="020B0503020102020204" pitchFamily="34" charset="0"/>
                        </a:rPr>
                        <a:t>0.900%</a:t>
                      </a:r>
                      <a:endParaRPr lang="en-US" sz="1100" dirty="0">
                        <a:solidFill>
                          <a:schemeClr val="tx1"/>
                        </a:solidFill>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en-US" sz="1100" dirty="0" smtClean="0">
                          <a:latin typeface="Franklin Gothic Book" panose="020B0503020102020204" pitchFamily="34" charset="0"/>
                        </a:rPr>
                        <a:t>0.750%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en-US" sz="1100" dirty="0" smtClean="0">
                          <a:latin typeface="Franklin Gothic Book" panose="020B0503020102020204" pitchFamily="34" charset="0"/>
                        </a:rPr>
                        <a:t>0.650%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en-US" sz="1100" dirty="0" smtClean="0">
                          <a:latin typeface="Franklin Gothic Book" panose="020B0503020102020204" pitchFamily="34" charset="0"/>
                        </a:rPr>
                        <a:t>0.600%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c>
                  <a:txBody>
                    <a:bodyPr/>
                    <a:lstStyle/>
                    <a:p>
                      <a:pPr algn="ctr"/>
                      <a:r>
                        <a:rPr lang="en-US" sz="1100" dirty="0" smtClean="0">
                          <a:latin typeface="Franklin Gothic Book" panose="020B0503020102020204" pitchFamily="34" charset="0"/>
                        </a:rPr>
                        <a:t>0.500%</a:t>
                      </a:r>
                      <a:endParaRPr lang="en-US" sz="1100" dirty="0">
                        <a:latin typeface="Franklin Gothic Book" panose="020B0503020102020204" pitchFamily="34" charset="0"/>
                      </a:endParaRPr>
                    </a:p>
                  </a:txBody>
                  <a:tcPr anchor="ctr">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F7F7F">
                        <a:alpha val="25098"/>
                      </a:srgbClr>
                    </a:solidFill>
                  </a:tcPr>
                </a:tc>
              </a:tr>
            </a:tbl>
          </a:graphicData>
        </a:graphic>
      </p:graphicFrame>
      <p:sp>
        <p:nvSpPr>
          <p:cNvPr id="3" name="TextBox 2"/>
          <p:cNvSpPr txBox="1"/>
          <p:nvPr/>
        </p:nvSpPr>
        <p:spPr>
          <a:xfrm>
            <a:off x="294408" y="1854202"/>
            <a:ext cx="8555181" cy="2514600"/>
          </a:xfrm>
          <a:prstGeom prst="rect">
            <a:avLst/>
          </a:prstGeom>
          <a:solidFill>
            <a:srgbClr val="FFFFFF">
              <a:alpha val="74902"/>
            </a:srgbClr>
          </a:solidFill>
        </p:spPr>
        <p:txBody>
          <a:bodyPr wrap="square" rtlCol="0">
            <a:spAutoFit/>
          </a:bodyPr>
          <a:lstStyle/>
          <a:p>
            <a:endParaRPr lang="en-US" dirty="0">
              <a:solidFill>
                <a:prstClr val="black"/>
              </a:solidFill>
            </a:endParaRPr>
          </a:p>
        </p:txBody>
      </p:sp>
      <p:sp>
        <p:nvSpPr>
          <p:cNvPr id="9" name="Text Placeholder 3"/>
          <p:cNvSpPr txBox="1">
            <a:spLocks/>
          </p:cNvSpPr>
          <p:nvPr/>
        </p:nvSpPr>
        <p:spPr>
          <a:xfrm>
            <a:off x="18846" y="473236"/>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a:solidFill>
                  <a:srgbClr val="001B54"/>
                </a:solidFill>
                <a:latin typeface="Franklin Gothic Demi" panose="020B0703020102020204" pitchFamily="34" charset="0"/>
                <a:sym typeface="Helvetica Light" charset="0"/>
              </a:rPr>
              <a:t>Review of your investment costs </a:t>
            </a:r>
          </a:p>
        </p:txBody>
      </p:sp>
    </p:spTree>
    <p:extLst>
      <p:ext uri="{BB962C8B-B14F-4D97-AF65-F5344CB8AC3E}">
        <p14:creationId xmlns:p14="http://schemas.microsoft.com/office/powerpoint/2010/main" val="381950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3"/>
          <p:cNvSpPr txBox="1">
            <a:spLocks/>
          </p:cNvSpPr>
          <p:nvPr/>
        </p:nvSpPr>
        <p:spPr>
          <a:xfrm>
            <a:off x="18846" y="-55420"/>
            <a:ext cx="9125154" cy="1138935"/>
          </a:xfrm>
          <a:prstGeom prst="rect">
            <a:avLst/>
          </a:prstGeom>
        </p:spPr>
        <p:txBody>
          <a:bodyPr vert="horz" lIns="88778" tIns="44390" rIns="88778" bIns="44390" rtlCol="0" anchor="ctr">
            <a:normAutofit/>
          </a:bodyPr>
          <a:lstStyle>
            <a:lvl1pPr marL="487672" indent="-487672" algn="l" defTabSz="1300460" rtl="0" eaLnBrk="1" latinLnBrk="0" hangingPunct="1">
              <a:spcBef>
                <a:spcPct val="20000"/>
              </a:spcBef>
              <a:buFont typeface="Arial" panose="020B0604020202020204" pitchFamily="34" charset="0"/>
              <a:buChar char="•"/>
              <a:defRPr sz="4200" b="0" kern="1200" baseline="0">
                <a:solidFill>
                  <a:schemeClr val="bg1"/>
                </a:solidFill>
                <a:latin typeface="Century Gothic" panose="020B0502020202020204" pitchFamily="34" charset="0"/>
                <a:ea typeface="+mn-ea"/>
                <a:cs typeface="+mn-cs"/>
              </a:defRPr>
            </a:lvl1pPr>
            <a:lvl2pPr marL="1056623" indent="-406394"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2pPr>
            <a:lvl3pPr marL="1625575"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3pPr>
            <a:lvl4pPr marL="227580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4pPr>
            <a:lvl5pPr marL="2926034" indent="-325115" algn="l" defTabSz="1300460" rtl="0" eaLnBrk="1" latinLnBrk="0" hangingPunct="1">
              <a:spcBef>
                <a:spcPct val="20000"/>
              </a:spcBef>
              <a:buFont typeface="Arial" panose="020B0604020202020204" pitchFamily="34" charset="0"/>
              <a:buChar char="»"/>
              <a:defRPr sz="2400" kern="1200">
                <a:solidFill>
                  <a:srgbClr val="6F7275"/>
                </a:solidFill>
                <a:latin typeface="Century Gothic" panose="020B0502020202020204" pitchFamily="34" charset="0"/>
                <a:ea typeface="+mn-ea"/>
                <a:cs typeface="+mn-cs"/>
              </a:defRPr>
            </a:lvl5pPr>
            <a:lvl6pPr marL="357626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a:solidFill>
                  <a:srgbClr val="001B54"/>
                </a:solidFill>
                <a:latin typeface="Franklin Gothic Demi" panose="020B0703020102020204" pitchFamily="34" charset="0"/>
                <a:sym typeface="Helvetica Light" charset="0"/>
              </a:rPr>
              <a:t>Review of your investment costs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8" y="957667"/>
            <a:ext cx="9659938" cy="538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 Box 3"/>
          <p:cNvSpPr txBox="1">
            <a:spLocks noChangeArrowheads="1"/>
          </p:cNvSpPr>
          <p:nvPr/>
        </p:nvSpPr>
        <p:spPr bwMode="auto">
          <a:xfrm>
            <a:off x="136423" y="6397626"/>
            <a:ext cx="8890000" cy="356393"/>
          </a:xfrm>
          <a:prstGeom prst="rect">
            <a:avLst/>
          </a:prstGeom>
          <a:noFill/>
          <a:ln>
            <a:noFill/>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800" dirty="0">
                <a:solidFill>
                  <a:srgbClr val="000000"/>
                </a:solidFill>
                <a:latin typeface="Roboto Light" panose="02000000000000000000" pitchFamily="2" charset="0"/>
                <a:ea typeface="Roboto Light" panose="02000000000000000000" pitchFamily="2" charset="0"/>
                <a:cs typeface="Arial" pitchFamily="34" charset="0"/>
              </a:rPr>
              <a:t>This example is based on a typical retail equity mutual fund in Canada with MER calculated in accordance with National Instrument 81-102.  Mutual Funds in Canada may have slightly different breakdowns due to management fee rates, cost structure and operating efficiency.  This example is for illustrative purposes only.</a:t>
            </a:r>
          </a:p>
          <a:p>
            <a:pPr fontAlgn="base">
              <a:spcBef>
                <a:spcPct val="0"/>
              </a:spcBef>
              <a:spcAft>
                <a:spcPct val="0"/>
              </a:spcAft>
            </a:pPr>
            <a:r>
              <a:rPr lang="en-US" altLang="en-US" sz="800" dirty="0">
                <a:solidFill>
                  <a:srgbClr val="000000"/>
                </a:solidFill>
                <a:latin typeface="Roboto Light" panose="02000000000000000000" pitchFamily="2" charset="0"/>
                <a:ea typeface="Roboto Light" panose="02000000000000000000" pitchFamily="2" charset="0"/>
                <a:cs typeface="Arial" pitchFamily="34" charset="0"/>
              </a:rPr>
              <a:t> </a:t>
            </a:r>
          </a:p>
        </p:txBody>
      </p:sp>
    </p:spTree>
    <p:extLst>
      <p:ext uri="{BB962C8B-B14F-4D97-AF65-F5344CB8AC3E}">
        <p14:creationId xmlns:p14="http://schemas.microsoft.com/office/powerpoint/2010/main" val="8390705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4">
      <a:dk1>
        <a:sysClr val="windowText" lastClr="000000"/>
      </a:dk1>
      <a:lt1>
        <a:sysClr val="window" lastClr="FFFFFF"/>
      </a:lt1>
      <a:dk2>
        <a:srgbClr val="646B86"/>
      </a:dk2>
      <a:lt2>
        <a:srgbClr val="FFFFFF"/>
      </a:lt2>
      <a:accent1>
        <a:srgbClr val="D16349"/>
      </a:accent1>
      <a:accent2>
        <a:srgbClr val="0070C0"/>
      </a:accent2>
      <a:accent3>
        <a:srgbClr val="002060"/>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03-0417 - CI - Professional Development PowerPoint Template - 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1219</Words>
  <Application>Microsoft Office PowerPoint</Application>
  <PresentationFormat>On-screen Show (4:3)</PresentationFormat>
  <Paragraphs>263</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Civic</vt:lpstr>
      <vt:lpstr>Custom Design</vt:lpstr>
      <vt:lpstr>1503-0417 - CI - Professional Development PowerPoint Template - E</vt:lpstr>
      <vt:lpstr>PowerPoint Presentation</vt:lpstr>
      <vt:lpstr>PowerPoint Presentation</vt:lpstr>
      <vt:lpstr>We’re making changes to serve you better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 Investments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Yates, Jordan</dc:creator>
  <cp:lastModifiedBy>Yates, Jordan</cp:lastModifiedBy>
  <cp:revision>10</cp:revision>
  <cp:lastPrinted>2015-04-09T14:37:58Z</cp:lastPrinted>
  <dcterms:created xsi:type="dcterms:W3CDTF">2015-04-09T12:54:27Z</dcterms:created>
  <dcterms:modified xsi:type="dcterms:W3CDTF">2017-09-13T17:05:11Z</dcterms:modified>
</cp:coreProperties>
</file>